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710" r:id="rId4"/>
    <p:sldMasterId id="2147483822" r:id="rId5"/>
  </p:sldMasterIdLst>
  <p:notesMasterIdLst>
    <p:notesMasterId r:id="rId22"/>
  </p:notesMasterIdLst>
  <p:handoutMasterIdLst>
    <p:handoutMasterId r:id="rId23"/>
  </p:handoutMasterIdLst>
  <p:sldIdLst>
    <p:sldId id="756" r:id="rId6"/>
    <p:sldId id="764" r:id="rId7"/>
    <p:sldId id="796" r:id="rId8"/>
    <p:sldId id="792" r:id="rId9"/>
    <p:sldId id="793" r:id="rId10"/>
    <p:sldId id="798" r:id="rId11"/>
    <p:sldId id="791" r:id="rId12"/>
    <p:sldId id="804" r:id="rId13"/>
    <p:sldId id="799" r:id="rId14"/>
    <p:sldId id="802" r:id="rId15"/>
    <p:sldId id="794" r:id="rId16"/>
    <p:sldId id="800" r:id="rId17"/>
    <p:sldId id="797" r:id="rId18"/>
    <p:sldId id="786" r:id="rId19"/>
    <p:sldId id="803" r:id="rId20"/>
    <p:sldId id="758" r:id="rId21"/>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elle Borgen" initials="JB" lastIdx="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865"/>
    <a:srgbClr val="78BE21"/>
    <a:srgbClr val="00CC00"/>
    <a:srgbClr val="FF9900"/>
    <a:srgbClr val="9999FF"/>
    <a:srgbClr val="CC99FF"/>
    <a:srgbClr val="0D0D0D"/>
    <a:srgbClr val="B20738"/>
    <a:srgbClr val="000000"/>
    <a:srgbClr val="E8E8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14" autoAdjust="0"/>
    <p:restoredTop sz="67539" autoAdjust="0"/>
  </p:normalViewPr>
  <p:slideViewPr>
    <p:cSldViewPr snapToGrid="0">
      <p:cViewPr varScale="1">
        <p:scale>
          <a:sx n="44" d="100"/>
          <a:sy n="44" d="100"/>
        </p:scale>
        <p:origin x="1812" y="36"/>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6900"/>
    </p:cViewPr>
  </p:sorterViewPr>
  <p:notesViewPr>
    <p:cSldViewPr snapToGrid="0">
      <p:cViewPr varScale="1">
        <p:scale>
          <a:sx n="58" d="100"/>
          <a:sy n="58" d="100"/>
        </p:scale>
        <p:origin x="278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661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7"/>
          </a:xfrm>
          <a:prstGeom prst="rect">
            <a:avLst/>
          </a:prstGeom>
        </p:spPr>
        <p:txBody>
          <a:bodyPr vert="horz" lIns="92487" tIns="46244" rIns="92487" bIns="46244" rtlCol="0"/>
          <a:lstStyle>
            <a:lvl1pPr algn="l">
              <a:defRPr sz="1200">
                <a:latin typeface="NeueHaasGroteskText Std" panose="020B0504020202020204" pitchFamily="34" charset="0"/>
              </a:defRPr>
            </a:lvl1pPr>
          </a:lstStyle>
          <a:p>
            <a:endParaRPr lang="en-US" dirty="0"/>
          </a:p>
        </p:txBody>
      </p:sp>
      <p:sp>
        <p:nvSpPr>
          <p:cNvPr id="3" name="Date Placeholder 2"/>
          <p:cNvSpPr>
            <a:spLocks noGrp="1"/>
          </p:cNvSpPr>
          <p:nvPr>
            <p:ph type="dt" idx="1"/>
          </p:nvPr>
        </p:nvSpPr>
        <p:spPr>
          <a:xfrm>
            <a:off x="3936768" y="0"/>
            <a:ext cx="3011699" cy="463407"/>
          </a:xfrm>
          <a:prstGeom prst="rect">
            <a:avLst/>
          </a:prstGeom>
        </p:spPr>
        <p:txBody>
          <a:bodyPr vert="horz" lIns="92487" tIns="46244" rIns="92487" bIns="46244" rtlCol="0"/>
          <a:lstStyle>
            <a:lvl1pPr algn="r">
              <a:defRPr sz="1200">
                <a:latin typeface="NeueHaasGroteskText Std" panose="020B0504020202020204" pitchFamily="34" charset="0"/>
              </a:defRPr>
            </a:lvl1pPr>
          </a:lstStyle>
          <a:p>
            <a:fld id="{A50CD39D-89B0-4C68-805A-35C75A7C20C8}" type="datetimeFigureOut">
              <a:rPr lang="en-US" smtClean="0"/>
              <a:pPr/>
              <a:t>9/24/2018</a:t>
            </a:fld>
            <a:endParaRPr lang="en-US" dirty="0"/>
          </a:p>
        </p:txBody>
      </p:sp>
      <p:sp>
        <p:nvSpPr>
          <p:cNvPr id="4" name="Slide Image Placeholder 3"/>
          <p:cNvSpPr>
            <a:spLocks noGrp="1" noRot="1" noChangeAspect="1"/>
          </p:cNvSpPr>
          <p:nvPr>
            <p:ph type="sldImg" idx="2"/>
          </p:nvPr>
        </p:nvSpPr>
        <p:spPr>
          <a:xfrm>
            <a:off x="1398588" y="1154113"/>
            <a:ext cx="4152900" cy="3116262"/>
          </a:xfrm>
          <a:prstGeom prst="rect">
            <a:avLst/>
          </a:prstGeom>
          <a:noFill/>
          <a:ln w="12700">
            <a:solidFill>
              <a:prstClr val="black"/>
            </a:solidFill>
          </a:ln>
        </p:spPr>
        <p:txBody>
          <a:bodyPr vert="horz" lIns="92487" tIns="46244" rIns="92487" bIns="46244" rtlCol="0" anchor="ctr"/>
          <a:lstStyle/>
          <a:p>
            <a:endParaRPr lang="en-US" dirty="0"/>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87" tIns="46244" rIns="92487" bIns="46244"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772669"/>
            <a:ext cx="3011699" cy="463406"/>
          </a:xfrm>
          <a:prstGeom prst="rect">
            <a:avLst/>
          </a:prstGeom>
        </p:spPr>
        <p:txBody>
          <a:bodyPr vert="horz" lIns="92487" tIns="46244" rIns="92487" bIns="46244" rtlCol="0" anchor="b"/>
          <a:lstStyle>
            <a:lvl1pPr algn="l">
              <a:defRPr sz="1200">
                <a:latin typeface="NeueHaasGroteskText Std" panose="020B0504020202020204" pitchFamily="34" charset="0"/>
              </a:defRPr>
            </a:lvl1pPr>
          </a:lstStyle>
          <a:p>
            <a:endParaRPr lang="en-US" dirty="0"/>
          </a:p>
        </p:txBody>
      </p:sp>
      <p:sp>
        <p:nvSpPr>
          <p:cNvPr id="7" name="Slide Number Placeholder 6"/>
          <p:cNvSpPr>
            <a:spLocks noGrp="1"/>
          </p:cNvSpPr>
          <p:nvPr>
            <p:ph type="sldNum" sz="quarter" idx="5"/>
          </p:nvPr>
        </p:nvSpPr>
        <p:spPr>
          <a:xfrm>
            <a:off x="3936768" y="8772669"/>
            <a:ext cx="3011699" cy="463406"/>
          </a:xfrm>
          <a:prstGeom prst="rect">
            <a:avLst/>
          </a:prstGeom>
        </p:spPr>
        <p:txBody>
          <a:bodyPr vert="horz" lIns="92487" tIns="46244" rIns="92487" bIns="46244" rtlCol="0" anchor="b"/>
          <a:lstStyle>
            <a:lvl1pPr algn="r">
              <a:defRPr sz="1200">
                <a:latin typeface="NeueHaasGroteskText Std" panose="020B0504020202020204" pitchFamily="34" charset="0"/>
              </a:defRPr>
            </a:lvl1pPr>
          </a:lstStyle>
          <a:p>
            <a:fld id="{F9F08466-AEA7-4FC0-9459-6A32F61DA297}" type="slidenum">
              <a:rPr lang="en-US" smtClean="0"/>
              <a:pPr/>
              <a:t>‹#›</a:t>
            </a:fld>
            <a:endParaRPr lang="en-US" dirty="0"/>
          </a:p>
        </p:txBody>
      </p:sp>
    </p:spTree>
    <p:extLst>
      <p:ext uri="{BB962C8B-B14F-4D97-AF65-F5344CB8AC3E}">
        <p14:creationId xmlns:p14="http://schemas.microsoft.com/office/powerpoint/2010/main" val="3209786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NeueHaasGroteskText Std" panose="020B0504020202020204" pitchFamily="34" charset="0"/>
        <a:ea typeface="+mn-ea"/>
        <a:cs typeface="+mn-cs"/>
      </a:defRPr>
    </a:lvl1pPr>
    <a:lvl2pPr marL="457200" algn="l" defTabSz="914400" rtl="0" eaLnBrk="1" latinLnBrk="0" hangingPunct="1">
      <a:defRPr sz="1200" kern="1200">
        <a:solidFill>
          <a:schemeClr val="tx1"/>
        </a:solidFill>
        <a:latin typeface="NeueHaasGroteskText Std" panose="020B0504020202020204" pitchFamily="34" charset="0"/>
        <a:ea typeface="+mn-ea"/>
        <a:cs typeface="+mn-cs"/>
      </a:defRPr>
    </a:lvl2pPr>
    <a:lvl3pPr marL="914400" algn="l" defTabSz="914400" rtl="0" eaLnBrk="1" latinLnBrk="0" hangingPunct="1">
      <a:defRPr sz="1200" kern="1200">
        <a:solidFill>
          <a:schemeClr val="tx1"/>
        </a:solidFill>
        <a:latin typeface="NeueHaasGroteskText Std" panose="020B0504020202020204" pitchFamily="34" charset="0"/>
        <a:ea typeface="+mn-ea"/>
        <a:cs typeface="+mn-cs"/>
      </a:defRPr>
    </a:lvl3pPr>
    <a:lvl4pPr marL="1371600" algn="l" defTabSz="914400" rtl="0" eaLnBrk="1" latinLnBrk="0" hangingPunct="1">
      <a:defRPr sz="1200" kern="1200">
        <a:solidFill>
          <a:schemeClr val="tx1"/>
        </a:solidFill>
        <a:latin typeface="NeueHaasGroteskText Std" panose="020B0504020202020204" pitchFamily="34" charset="0"/>
        <a:ea typeface="+mn-ea"/>
        <a:cs typeface="+mn-cs"/>
      </a:defRPr>
    </a:lvl4pPr>
    <a:lvl5pPr marL="1828800" algn="l" defTabSz="914400" rtl="0" eaLnBrk="1" latinLnBrk="0" hangingPunct="1">
      <a:defRPr sz="1200" kern="1200">
        <a:solidFill>
          <a:schemeClr val="tx1"/>
        </a:solidFill>
        <a:latin typeface="NeueHaasGroteskText Std" panose="020B05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8588" y="1154113"/>
            <a:ext cx="4152900" cy="31162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a:t>
            </a:fld>
            <a:endParaRPr lang="en-US" dirty="0"/>
          </a:p>
        </p:txBody>
      </p:sp>
    </p:spTree>
    <p:extLst>
      <p:ext uri="{BB962C8B-B14F-4D97-AF65-F5344CB8AC3E}">
        <p14:creationId xmlns:p14="http://schemas.microsoft.com/office/powerpoint/2010/main" val="35129147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2</a:t>
            </a:fld>
            <a:endParaRPr lang="en-US" dirty="0"/>
          </a:p>
        </p:txBody>
      </p:sp>
    </p:spTree>
    <p:extLst>
      <p:ext uri="{BB962C8B-B14F-4D97-AF65-F5344CB8AC3E}">
        <p14:creationId xmlns:p14="http://schemas.microsoft.com/office/powerpoint/2010/main" val="3249879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F08466-AEA7-4FC0-9459-6A32F61DA297}" type="slidenum">
              <a:rPr lang="en-US" smtClean="0"/>
              <a:pPr/>
              <a:t>3</a:t>
            </a:fld>
            <a:endParaRPr lang="en-US" dirty="0"/>
          </a:p>
        </p:txBody>
      </p:sp>
    </p:spTree>
    <p:extLst>
      <p:ext uri="{BB962C8B-B14F-4D97-AF65-F5344CB8AC3E}">
        <p14:creationId xmlns:p14="http://schemas.microsoft.com/office/powerpoint/2010/main" val="3216972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F08466-AEA7-4FC0-9459-6A32F61DA297}" type="slidenum">
              <a:rPr lang="en-US" smtClean="0"/>
              <a:pPr/>
              <a:t>4</a:t>
            </a:fld>
            <a:endParaRPr lang="en-US" dirty="0"/>
          </a:p>
        </p:txBody>
      </p:sp>
    </p:spTree>
    <p:extLst>
      <p:ext uri="{BB962C8B-B14F-4D97-AF65-F5344CB8AC3E}">
        <p14:creationId xmlns:p14="http://schemas.microsoft.com/office/powerpoint/2010/main" val="26974635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F08466-AEA7-4FC0-9459-6A32F61DA297}" type="slidenum">
              <a:rPr lang="en-US" smtClean="0"/>
              <a:pPr/>
              <a:t>5</a:t>
            </a:fld>
            <a:endParaRPr lang="en-US" dirty="0"/>
          </a:p>
        </p:txBody>
      </p:sp>
    </p:spTree>
    <p:extLst>
      <p:ext uri="{BB962C8B-B14F-4D97-AF65-F5344CB8AC3E}">
        <p14:creationId xmlns:p14="http://schemas.microsoft.com/office/powerpoint/2010/main" val="4149671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F08466-AEA7-4FC0-9459-6A32F61DA297}" type="slidenum">
              <a:rPr lang="en-US" smtClean="0"/>
              <a:pPr/>
              <a:t>6</a:t>
            </a:fld>
            <a:endParaRPr lang="en-US" dirty="0"/>
          </a:p>
        </p:txBody>
      </p:sp>
    </p:spTree>
    <p:extLst>
      <p:ext uri="{BB962C8B-B14F-4D97-AF65-F5344CB8AC3E}">
        <p14:creationId xmlns:p14="http://schemas.microsoft.com/office/powerpoint/2010/main" val="2198407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latin typeface="Arial" panose="020B0604020202020204" pitchFamily="34" charset="0"/>
                <a:cs typeface="Arial" panose="020B0604020202020204" pitchFamily="34" charset="0"/>
              </a:rPr>
              <a:t>Capitalize on Minnesota’s competitive advantages. </a:t>
            </a:r>
            <a:r>
              <a:rPr lang="en-US" sz="1200" dirty="0" smtClean="0">
                <a:latin typeface="Arial" panose="020B0604020202020204" pitchFamily="34" charset="0"/>
                <a:cs typeface="Arial" panose="020B0604020202020204" pitchFamily="34" charset="0"/>
              </a:rPr>
              <a:t>Utilize</a:t>
            </a:r>
            <a:r>
              <a:rPr lang="en-US" sz="1200" baseline="0" dirty="0" smtClean="0">
                <a:latin typeface="Arial" panose="020B0604020202020204" pitchFamily="34" charset="0"/>
                <a:cs typeface="Arial" panose="020B0604020202020204" pitchFamily="34" charset="0"/>
              </a:rPr>
              <a:t> the platform of automation (software/manufacturing) to build capacity.  We have a variety of industries that use/develop automation related technology.  It does span a lot of industries and technologies within the university system so we need to </a:t>
            </a:r>
            <a:r>
              <a:rPr lang="en-US" sz="1200" b="1" dirty="0" smtClean="0">
                <a:latin typeface="Arial" panose="020B0604020202020204" pitchFamily="34" charset="0"/>
                <a:cs typeface="Arial" panose="020B0604020202020204" pitchFamily="34" charset="0"/>
              </a:rPr>
              <a:t>Leverage our expertise. </a:t>
            </a:r>
            <a:r>
              <a:rPr lang="en-US" sz="1200" dirty="0" smtClean="0">
                <a:latin typeface="Arial" panose="020B0604020202020204" pitchFamily="34" charset="0"/>
                <a:cs typeface="Arial" panose="020B0604020202020204" pitchFamily="34" charset="0"/>
              </a:rPr>
              <a:t>In research and development (e.g. sensors, AI, etc.)</a:t>
            </a:r>
            <a:endParaRPr lang="en-US" sz="1200" baseline="0" dirty="0" smtClean="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baseline="0" dirty="0" smtClean="0">
                <a:latin typeface="Arial" panose="020B0604020202020204" pitchFamily="34" charset="0"/>
                <a:cs typeface="Arial" panose="020B0604020202020204" pitchFamily="34" charset="0"/>
              </a:rPr>
              <a:t>Gap Analysis. </a:t>
            </a:r>
            <a:r>
              <a:rPr lang="en-US" sz="1200" dirty="0" smtClean="0">
                <a:latin typeface="Arial" panose="020B0604020202020204" pitchFamily="34" charset="0"/>
                <a:cs typeface="Arial" panose="020B0604020202020204" pitchFamily="34" charset="0"/>
              </a:rPr>
              <a:t>E.g. agriculture, retail and logistics industries, software, cyber security technology, weather). We can facilitate safety testing that can’t happen elsewhere. </a:t>
            </a:r>
            <a:endParaRPr lang="en-US" sz="1200" b="1" baseline="0" dirty="0" smtClean="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baseline="0" dirty="0" smtClean="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cs typeface="Calibri" panose="020F0502020204030204" pitchFamily="34" charset="0"/>
              </a:rPr>
              <a:t>Collaboration</a:t>
            </a:r>
            <a:r>
              <a:rPr lang="en-US" sz="1200" dirty="0" smtClean="0">
                <a:cs typeface="Calibri" panose="020F0502020204030204" pitchFamily="34" charset="0"/>
              </a:rPr>
              <a:t>. The State should quickly develop communication lines to create cross-disciplinary knowledge sharing.  Understanding that the state cannot do it all.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smtClean="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smtClean="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7</a:t>
            </a:fld>
            <a:endParaRPr lang="en-US" dirty="0"/>
          </a:p>
        </p:txBody>
      </p:sp>
    </p:spTree>
    <p:extLst>
      <p:ext uri="{BB962C8B-B14F-4D97-AF65-F5344CB8AC3E}">
        <p14:creationId xmlns:p14="http://schemas.microsoft.com/office/powerpoint/2010/main" val="455568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smtClean="0">
                <a:latin typeface="Arial" panose="020B0604020202020204" pitchFamily="34" charset="0"/>
                <a:cs typeface="Arial" panose="020B0604020202020204" pitchFamily="34" charset="0"/>
              </a:rPr>
              <a:t>The State should develop an ecosystem to foster interest and involvement in the industry by:</a:t>
            </a:r>
          </a:p>
          <a:p>
            <a:pPr lvl="0"/>
            <a:r>
              <a:rPr lang="en-US" sz="1200" dirty="0" smtClean="0">
                <a:latin typeface="Arial" panose="020B0604020202020204" pitchFamily="34" charset="0"/>
                <a:cs typeface="Arial" panose="020B0604020202020204" pitchFamily="34" charset="0"/>
              </a:rPr>
              <a:t>Supporting start-ups developing products or services for the industry;</a:t>
            </a:r>
          </a:p>
          <a:p>
            <a:pPr lvl="0"/>
            <a:r>
              <a:rPr lang="en-US" sz="1200" dirty="0" smtClean="0">
                <a:latin typeface="Arial" panose="020B0604020202020204" pitchFamily="34" charset="0"/>
                <a:cs typeface="Arial" panose="020B0604020202020204" pitchFamily="34" charset="0"/>
              </a:rPr>
              <a:t>Creating partnerships for physical incubators, co-working, accelerators, and/or virtual support network.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smtClean="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latin typeface="Arial" panose="020B0604020202020204" pitchFamily="34" charset="0"/>
                <a:cs typeface="Arial" panose="020B0604020202020204" pitchFamily="34" charset="0"/>
              </a:rPr>
              <a:t>Financial incentives</a:t>
            </a:r>
            <a:r>
              <a:rPr lang="en-US" sz="1200" dirty="0" smtClean="0">
                <a:latin typeface="Arial" panose="020B0604020202020204" pitchFamily="34" charset="0"/>
                <a:cs typeface="Arial" panose="020B0604020202020204" pitchFamily="34" charset="0"/>
              </a:rPr>
              <a:t>. Fund initiatives to encourage businesses to remain and grow in Minnesota; and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Arial" panose="020B0604020202020204" pitchFamily="34" charset="0"/>
                <a:cs typeface="Arial" panose="020B0604020202020204" pitchFamily="34" charset="0"/>
              </a:rPr>
              <a:t>The Legislature could consider business incentives for users, developers for tech and safety features, installers, entrepreneurs, private industry that transport product.  Some</a:t>
            </a:r>
            <a:r>
              <a:rPr lang="en-US" sz="1200" baseline="0" dirty="0" smtClean="0">
                <a:latin typeface="Arial" panose="020B0604020202020204" pitchFamily="34" charset="0"/>
                <a:cs typeface="Arial" panose="020B0604020202020204" pitchFamily="34" charset="0"/>
              </a:rPr>
              <a:t> examples may be like the Angel Tax Credit in supporting emerging technology and capital formation or challenges or competitions to develop products.  </a:t>
            </a:r>
            <a:endParaRPr lang="en-US" sz="1200" i="1" dirty="0" smtClean="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smtClean="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smtClean="0">
                <a:latin typeface="Arial" panose="020B0604020202020204" pitchFamily="34" charset="0"/>
                <a:cs typeface="Arial" panose="020B0604020202020204" pitchFamily="34" charset="0"/>
              </a:rPr>
              <a:t>Any </a:t>
            </a:r>
            <a:r>
              <a:rPr lang="en-US" sz="1200" i="1" dirty="0">
                <a:latin typeface="Arial" panose="020B0604020202020204" pitchFamily="34" charset="0"/>
                <a:cs typeface="Arial" panose="020B0604020202020204" pitchFamily="34" charset="0"/>
              </a:rPr>
              <a:t>strategy or recommendation should be focused on existing businesses and the contributions that locations and organizations in Greater MN can provide.</a:t>
            </a:r>
          </a:p>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8</a:t>
            </a:fld>
            <a:endParaRPr lang="en-US" dirty="0"/>
          </a:p>
        </p:txBody>
      </p:sp>
    </p:spTree>
    <p:extLst>
      <p:ext uri="{BB962C8B-B14F-4D97-AF65-F5344CB8AC3E}">
        <p14:creationId xmlns:p14="http://schemas.microsoft.com/office/powerpoint/2010/main" val="30115948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F08466-AEA7-4FC0-9459-6A32F61DA297}" type="slidenum">
              <a:rPr lang="en-US" smtClean="0"/>
              <a:pPr/>
              <a:t>9</a:t>
            </a:fld>
            <a:endParaRPr lang="en-US" dirty="0"/>
          </a:p>
        </p:txBody>
      </p:sp>
    </p:spTree>
    <p:extLst>
      <p:ext uri="{BB962C8B-B14F-4D97-AF65-F5344CB8AC3E}">
        <p14:creationId xmlns:p14="http://schemas.microsoft.com/office/powerpoint/2010/main" val="3973843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provide some certainty, a</a:t>
            </a:r>
            <a:r>
              <a:rPr lang="en-US" baseline="0" dirty="0" smtClean="0"/>
              <a:t> framework and guidelines would be helpful to encourage industry development and acceleration. The policy would provide guidance as to how the state and related stakeholders can proceed. </a:t>
            </a:r>
          </a:p>
          <a:p>
            <a:endParaRPr lang="en-US" baseline="0" dirty="0" smtClean="0"/>
          </a:p>
          <a:p>
            <a:r>
              <a:rPr lang="en-US" baseline="0" dirty="0" smtClean="0"/>
              <a:t>With that, it could provide more opportunity to discuss these options with businesses to make an argument they should be doing their development and testing here.  </a:t>
            </a:r>
          </a:p>
          <a:p>
            <a:endParaRPr lang="en-US" baseline="0" dirty="0" smtClean="0"/>
          </a:p>
          <a:p>
            <a:r>
              <a:rPr lang="en-US" baseline="0" dirty="0" smtClean="0"/>
              <a:t>It is important to have uniform standards – to protect public safety but also engage with the public. </a:t>
            </a:r>
          </a:p>
          <a:p>
            <a:r>
              <a:rPr lang="en-US" baseline="0" dirty="0" smtClean="0"/>
              <a:t>While private industry partnerships are critical public engagement is paramount.  Having said that, the private sector is needed to conduct these tests.  </a:t>
            </a:r>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10</a:t>
            </a:fld>
            <a:endParaRPr lang="en-US" dirty="0"/>
          </a:p>
        </p:txBody>
      </p:sp>
    </p:spTree>
    <p:extLst>
      <p:ext uri="{BB962C8B-B14F-4D97-AF65-F5344CB8AC3E}">
        <p14:creationId xmlns:p14="http://schemas.microsoft.com/office/powerpoint/2010/main" val="42478185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NeueHaasGroteskText Std" panose="020B0504020202020204" pitchFamily="34" charset="0"/>
                <a:ea typeface="+mn-ea"/>
                <a:cs typeface="+mn-cs"/>
              </a:rPr>
              <a:t>The question</a:t>
            </a:r>
            <a:r>
              <a:rPr lang="en-US" sz="1200" kern="1200" baseline="0" dirty="0" smtClean="0">
                <a:solidFill>
                  <a:schemeClr val="tx1"/>
                </a:solidFill>
                <a:effectLst/>
                <a:latin typeface="NeueHaasGroteskText Std" panose="020B0504020202020204" pitchFamily="34" charset="0"/>
                <a:ea typeface="+mn-ea"/>
                <a:cs typeface="+mn-cs"/>
              </a:rPr>
              <a:t> that needs to be asked is “why Minnesota” or if you build it they will come.  </a:t>
            </a:r>
          </a:p>
          <a:p>
            <a:endParaRPr lang="en-US" sz="1200" kern="1200" baseline="0" dirty="0" smtClean="0">
              <a:solidFill>
                <a:schemeClr val="tx1"/>
              </a:solidFill>
              <a:effectLst/>
              <a:latin typeface="NeueHaasGroteskText Std" panose="020B0504020202020204" pitchFamily="34" charset="0"/>
              <a:ea typeface="+mn-ea"/>
              <a:cs typeface="+mn-cs"/>
            </a:endParaRPr>
          </a:p>
          <a:p>
            <a:r>
              <a:rPr lang="en-US" sz="1200" kern="1200" dirty="0" smtClean="0">
                <a:solidFill>
                  <a:schemeClr val="tx1"/>
                </a:solidFill>
                <a:effectLst/>
                <a:latin typeface="NeueHaasGroteskText Std" panose="020B0504020202020204" pitchFamily="34" charset="0"/>
                <a:ea typeface="+mn-ea"/>
                <a:cs typeface="+mn-cs"/>
              </a:rPr>
              <a:t>First of all, it</a:t>
            </a:r>
            <a:r>
              <a:rPr lang="en-US" sz="1200" kern="1200" baseline="0" dirty="0" smtClean="0">
                <a:solidFill>
                  <a:schemeClr val="tx1"/>
                </a:solidFill>
                <a:effectLst/>
                <a:latin typeface="NeueHaasGroteskText Std" panose="020B0504020202020204" pitchFamily="34" charset="0"/>
                <a:ea typeface="+mn-ea"/>
                <a:cs typeface="+mn-cs"/>
              </a:rPr>
              <a:t> is far easier to keep those businesses in your market and therefore, it is critical to consider who is already here and what are their needs as it relates to this industry. Given that other states have facilities and formal activities underway, in order to create a competitive advantage we think you need to leverage what is already here in a collaborative environment.  Once this is created, it could become a draw for others to test/develop and be part of the knowledge that is being created here.    </a:t>
            </a:r>
          </a:p>
          <a:p>
            <a:endParaRPr lang="en-US" sz="1200" kern="1200" baseline="0" dirty="0" smtClean="0">
              <a:solidFill>
                <a:schemeClr val="tx1"/>
              </a:solidFill>
              <a:effectLst/>
              <a:latin typeface="NeueHaasGroteskText Std"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NeueHaasGroteskText Std" panose="020B0504020202020204" pitchFamily="34" charset="0"/>
                <a:ea typeface="+mn-ea"/>
                <a:cs typeface="+mn-cs"/>
              </a:rPr>
              <a:t>Other supply chain providers who work in the automotive sector or related manufacturing industry that could benefit from greater interaction not only with OEM’s, but with technological advances in general.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NeueHaasGroteskText Std" panose="020B0504020202020204" pitchFamily="34" charset="0"/>
              <a:ea typeface="+mn-ea"/>
              <a:cs typeface="+mn-cs"/>
            </a:endParaRPr>
          </a:p>
          <a:p>
            <a:r>
              <a:rPr lang="en-US" sz="1200" kern="1200" baseline="0" dirty="0" smtClean="0">
                <a:solidFill>
                  <a:schemeClr val="tx1"/>
                </a:solidFill>
                <a:effectLst/>
                <a:latin typeface="NeueHaasGroteskText Std" panose="020B0504020202020204" pitchFamily="34" charset="0"/>
                <a:ea typeface="+mn-ea"/>
                <a:cs typeface="+mn-cs"/>
              </a:rPr>
              <a:t>It is also clear that there are several applications that could be transferrable to CAV.   Software developers or related products such as ag equipment, unmanned aerial vehicles, floor cleaners or lawn mowers clearly engage smart technology. For example, how does Financial Technology fit into this sector? </a:t>
            </a:r>
          </a:p>
          <a:p>
            <a:endParaRPr lang="en-US" sz="1200" kern="1200" baseline="0" dirty="0" smtClean="0">
              <a:solidFill>
                <a:schemeClr val="tx1"/>
              </a:solidFill>
              <a:effectLst/>
              <a:latin typeface="NeueHaasGroteskText Std" panose="020B0504020202020204" pitchFamily="34" charset="0"/>
              <a:ea typeface="+mn-ea"/>
              <a:cs typeface="+mn-cs"/>
            </a:endParaRPr>
          </a:p>
          <a:p>
            <a:r>
              <a:rPr lang="en-US" sz="1200" kern="1200" dirty="0" smtClean="0">
                <a:solidFill>
                  <a:schemeClr val="tx1"/>
                </a:solidFill>
                <a:effectLst/>
                <a:latin typeface="NeueHaasGroteskText Std" panose="020B0504020202020204" pitchFamily="34" charset="0"/>
                <a:ea typeface="+mn-ea"/>
                <a:cs typeface="+mn-cs"/>
              </a:rPr>
              <a:t>Supply chain – we did discuss an adjacent opportunity for business - infrastructure.  We have providers here whose business would take off or people could get into the business that repairs or installs stoplights, lays broadband etc..   </a:t>
            </a:r>
          </a:p>
        </p:txBody>
      </p:sp>
      <p:sp>
        <p:nvSpPr>
          <p:cNvPr id="4" name="Slide Number Placeholder 3"/>
          <p:cNvSpPr>
            <a:spLocks noGrp="1"/>
          </p:cNvSpPr>
          <p:nvPr>
            <p:ph type="sldNum" sz="quarter" idx="10"/>
          </p:nvPr>
        </p:nvSpPr>
        <p:spPr/>
        <p:txBody>
          <a:bodyPr/>
          <a:lstStyle/>
          <a:p>
            <a:fld id="{F9F08466-AEA7-4FC0-9459-6A32F61DA297}" type="slidenum">
              <a:rPr lang="en-US" smtClean="0"/>
              <a:pPr/>
              <a:t>11</a:t>
            </a:fld>
            <a:endParaRPr lang="en-US" dirty="0"/>
          </a:p>
        </p:txBody>
      </p:sp>
    </p:spTree>
    <p:extLst>
      <p:ext uri="{BB962C8B-B14F-4D97-AF65-F5344CB8AC3E}">
        <p14:creationId xmlns:p14="http://schemas.microsoft.com/office/powerpoint/2010/main" val="21410775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F08466-AEA7-4FC0-9459-6A32F61DA297}" type="slidenum">
              <a:rPr lang="en-US" smtClean="0"/>
              <a:pPr/>
              <a:t>12</a:t>
            </a:fld>
            <a:endParaRPr lang="en-US" dirty="0"/>
          </a:p>
        </p:txBody>
      </p:sp>
    </p:spTree>
    <p:extLst>
      <p:ext uri="{BB962C8B-B14F-4D97-AF65-F5344CB8AC3E}">
        <p14:creationId xmlns:p14="http://schemas.microsoft.com/office/powerpoint/2010/main" val="36707603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Fully developed: Proven to be safe; what are the state’s safety benchmarks and testing required before a</a:t>
            </a:r>
            <a:r>
              <a:rPr lang="en-US" baseline="0" dirty="0" smtClean="0"/>
              <a:t> CAV can go on the roadway?</a:t>
            </a:r>
          </a:p>
          <a:p>
            <a:endParaRPr lang="en-US" baseline="0" dirty="0" smtClean="0"/>
          </a:p>
          <a:p>
            <a:r>
              <a:rPr lang="en-US" baseline="0" dirty="0" smtClean="0"/>
              <a:t>When does testing end and deployment begin? </a:t>
            </a:r>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13</a:t>
            </a:fld>
            <a:endParaRPr lang="en-US" dirty="0"/>
          </a:p>
        </p:txBody>
      </p:sp>
    </p:spTree>
    <p:extLst>
      <p:ext uri="{BB962C8B-B14F-4D97-AF65-F5344CB8AC3E}">
        <p14:creationId xmlns:p14="http://schemas.microsoft.com/office/powerpoint/2010/main" val="16689677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MN-based training. What are the standards to be certified in this technology?</a:t>
            </a:r>
            <a:r>
              <a:rPr lang="en-US" baseline="0" dirty="0" smtClean="0"/>
              <a:t> E.g. what new certification and training is required for a mechanic? Training programs could be partnered with manufacturers, insurance companies and other industries.</a:t>
            </a:r>
          </a:p>
          <a:p>
            <a:endParaRPr lang="en-US" baseline="0" dirty="0" smtClean="0"/>
          </a:p>
          <a:p>
            <a:r>
              <a:rPr lang="en-US" baseline="0" dirty="0" smtClean="0"/>
              <a:t>Regarding STEM talent development, MN already partners with Minnesota High-Tech Association.</a:t>
            </a:r>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14</a:t>
            </a:fld>
            <a:endParaRPr lang="en-US" dirty="0"/>
          </a:p>
        </p:txBody>
      </p:sp>
    </p:spTree>
    <p:extLst>
      <p:ext uri="{BB962C8B-B14F-4D97-AF65-F5344CB8AC3E}">
        <p14:creationId xmlns:p14="http://schemas.microsoft.com/office/powerpoint/2010/main" val="13457103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Need to also address funding, could talk about dislocated worker training programs</a:t>
            </a:r>
            <a:r>
              <a:rPr lang="en-US" baseline="0" dirty="0" smtClean="0"/>
              <a:t> funded at federal level.</a:t>
            </a:r>
          </a:p>
          <a:p>
            <a:r>
              <a:rPr lang="en-US" baseline="0" dirty="0" smtClean="0"/>
              <a:t>Need to look comprehensively at state training programs, including secondary and higher education programs. “Comprehensive review of all the tools in our toolbox.”</a:t>
            </a:r>
          </a:p>
        </p:txBody>
      </p:sp>
      <p:sp>
        <p:nvSpPr>
          <p:cNvPr id="4" name="Slide Number Placeholder 3"/>
          <p:cNvSpPr>
            <a:spLocks noGrp="1"/>
          </p:cNvSpPr>
          <p:nvPr>
            <p:ph type="sldNum" sz="quarter" idx="10"/>
          </p:nvPr>
        </p:nvSpPr>
        <p:spPr/>
        <p:txBody>
          <a:bodyPr/>
          <a:lstStyle/>
          <a:p>
            <a:fld id="{F9F08466-AEA7-4FC0-9459-6A32F61DA297}" type="slidenum">
              <a:rPr lang="en-US" smtClean="0"/>
              <a:pPr/>
              <a:t>15</a:t>
            </a:fld>
            <a:endParaRPr lang="en-US" dirty="0"/>
          </a:p>
        </p:txBody>
      </p:sp>
    </p:spTree>
    <p:extLst>
      <p:ext uri="{BB962C8B-B14F-4D97-AF65-F5344CB8AC3E}">
        <p14:creationId xmlns:p14="http://schemas.microsoft.com/office/powerpoint/2010/main" val="28524070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16</a:t>
            </a:fld>
            <a:endParaRPr lang="en-US" dirty="0"/>
          </a:p>
        </p:txBody>
      </p:sp>
    </p:spTree>
    <p:extLst>
      <p:ext uri="{BB962C8B-B14F-4D97-AF65-F5344CB8AC3E}">
        <p14:creationId xmlns:p14="http://schemas.microsoft.com/office/powerpoint/2010/main" val="6347045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ogo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7"/>
            <a:ext cx="9144000" cy="1199223"/>
          </a:xfrm>
          <a:solidFill>
            <a:schemeClr val="accent2"/>
          </a:solidFill>
        </p:spPr>
        <p:txBody>
          <a:bodyPr wrap="square" lIns="182880" tIns="91440" rIns="182880" bIns="91440" spcCol="0" anchor="ctr">
            <a:normAutofit/>
          </a:bodyPr>
          <a:lstStyle>
            <a:lvl1pPr algn="ctr">
              <a:lnSpc>
                <a:spcPct val="90000"/>
              </a:lnSpc>
              <a:defRPr sz="3600" baseline="0">
                <a:solidFill>
                  <a:schemeClr val="tx1"/>
                </a:solidFill>
              </a:defRPr>
            </a:lvl1pPr>
          </a:lstStyle>
          <a:p>
            <a:r>
              <a:rPr lang="en-US" dirty="0"/>
              <a:t>Click to enter the slideshow title</a:t>
            </a:r>
          </a:p>
        </p:txBody>
      </p:sp>
      <p:sp>
        <p:nvSpPr>
          <p:cNvPr id="3" name="Rectangle 2"/>
          <p:cNvSpPr/>
          <p:nvPr userDrawn="1"/>
        </p:nvSpPr>
        <p:spPr>
          <a:xfrm>
            <a:off x="0" y="5387789"/>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12" name="Text Placeholder 10"/>
          <p:cNvSpPr>
            <a:spLocks noGrp="1"/>
          </p:cNvSpPr>
          <p:nvPr>
            <p:ph type="body" sz="quarter" idx="14" hasCustomPrompt="1"/>
          </p:nvPr>
        </p:nvSpPr>
        <p:spPr>
          <a:xfrm>
            <a:off x="2101852" y="5644884"/>
            <a:ext cx="4940300" cy="903062"/>
          </a:xfrm>
        </p:spPr>
        <p:txBody>
          <a:bodyPr>
            <a:normAutofit/>
          </a:bodyPr>
          <a:lstStyle>
            <a:lvl1pPr marL="0" indent="0" algn="ctr">
              <a:spcBef>
                <a:spcPts val="0"/>
              </a:spcBef>
              <a:spcAft>
                <a:spcPts val="1000"/>
              </a:spcAft>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18" name="Date Placeholder 17"/>
          <p:cNvSpPr>
            <a:spLocks noGrp="1"/>
          </p:cNvSpPr>
          <p:nvPr>
            <p:ph type="dt" sz="half" idx="15"/>
          </p:nvPr>
        </p:nvSpPr>
        <p:spPr/>
        <p:txBody>
          <a:bodyPr/>
          <a:lstStyle/>
          <a:p>
            <a:fld id="{D7ED242C-24FB-43A0-BCB6-43756FC812F6}" type="datetime1">
              <a:rPr lang="en-US" smtClean="0"/>
              <a:t>9/24/2018</a:t>
            </a:fld>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8"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9638" y="1842964"/>
            <a:ext cx="5324726" cy="632012"/>
          </a:xfrm>
          <a:prstGeom prst="rect">
            <a:avLst/>
          </a:prstGeom>
        </p:spPr>
      </p:pic>
    </p:spTree>
    <p:extLst>
      <p:ext uri="{BB962C8B-B14F-4D97-AF65-F5344CB8AC3E}">
        <p14:creationId xmlns:p14="http://schemas.microsoft.com/office/powerpoint/2010/main" val="3697389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Logo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7"/>
            <a:ext cx="9144000" cy="1199223"/>
          </a:xfrm>
          <a:solidFill>
            <a:schemeClr val="accent1"/>
          </a:solidFill>
        </p:spPr>
        <p:txBody>
          <a:bodyPr wrap="square" lIns="182880" tIns="91440" rIns="182880" bIns="91440" spcCol="0" anchor="ctr">
            <a:normAutofit/>
          </a:bodyPr>
          <a:lstStyle>
            <a:lvl1pPr algn="ctr">
              <a:lnSpc>
                <a:spcPct val="90000"/>
              </a:lnSpc>
              <a:defRPr sz="3600" baseline="0">
                <a:solidFill>
                  <a:schemeClr val="bg1"/>
                </a:solidFill>
              </a:defRPr>
            </a:lvl1pPr>
          </a:lstStyle>
          <a:p>
            <a:r>
              <a:rPr lang="en-US" dirty="0"/>
              <a:t>Click to enter the slideshow title</a:t>
            </a:r>
          </a:p>
        </p:txBody>
      </p:sp>
      <p:sp>
        <p:nvSpPr>
          <p:cNvPr id="3" name="Rectangle 2"/>
          <p:cNvSpPr/>
          <p:nvPr userDrawn="1"/>
        </p:nvSpPr>
        <p:spPr>
          <a:xfrm>
            <a:off x="0" y="5387789"/>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12" name="Text Placeholder 10"/>
          <p:cNvSpPr>
            <a:spLocks noGrp="1"/>
          </p:cNvSpPr>
          <p:nvPr>
            <p:ph type="body" sz="quarter" idx="14" hasCustomPrompt="1"/>
          </p:nvPr>
        </p:nvSpPr>
        <p:spPr>
          <a:xfrm>
            <a:off x="2101852" y="5644884"/>
            <a:ext cx="4940300" cy="903062"/>
          </a:xfrm>
        </p:spPr>
        <p:txBody>
          <a:bodyPr>
            <a:normAutofit/>
          </a:bodyPr>
          <a:lstStyle>
            <a:lvl1pPr marL="0" indent="0" algn="ctr">
              <a:spcBef>
                <a:spcPts val="0"/>
              </a:spcBef>
              <a:spcAft>
                <a:spcPts val="1000"/>
              </a:spcAft>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18" name="Date Placeholder 17"/>
          <p:cNvSpPr>
            <a:spLocks noGrp="1"/>
          </p:cNvSpPr>
          <p:nvPr>
            <p:ph type="dt" sz="half" idx="15"/>
          </p:nvPr>
        </p:nvSpPr>
        <p:spPr/>
        <p:txBody>
          <a:bodyPr/>
          <a:lstStyle/>
          <a:p>
            <a:fld id="{D7ED242C-24FB-43A0-BCB6-43756FC812F6}" type="datetime1">
              <a:rPr lang="en-US" smtClean="0"/>
              <a:t>9/24/2018</a:t>
            </a:fld>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10"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75233" y="2118359"/>
            <a:ext cx="5843117" cy="692362"/>
          </a:xfrm>
          <a:prstGeom prst="rect">
            <a:avLst/>
          </a:prstGeom>
        </p:spPr>
      </p:pic>
    </p:spTree>
    <p:extLst>
      <p:ext uri="{BB962C8B-B14F-4D97-AF65-F5344CB8AC3E}">
        <p14:creationId xmlns:p14="http://schemas.microsoft.com/office/powerpoint/2010/main" val="3368119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3477837"/>
            <a:ext cx="9144000" cy="1295182"/>
          </a:xfrm>
          <a:solidFill>
            <a:schemeClr val="accent1"/>
          </a:solidFill>
        </p:spPr>
        <p:txBody>
          <a:bodyPr wrap="square" lIns="182880" tIns="91440" rIns="182880" bIns="91440" anchor="ctr">
            <a:normAutofit/>
          </a:bodyPr>
          <a:lstStyle>
            <a:lvl1pPr algn="ctr">
              <a:defRPr sz="3600">
                <a:solidFill>
                  <a:schemeClr val="bg1"/>
                </a:solidFill>
              </a:defRPr>
            </a:lvl1pPr>
          </a:lstStyle>
          <a:p>
            <a:r>
              <a:rPr lang="en-US" dirty="0"/>
              <a:t>Click to enter the slideshow title</a:t>
            </a:r>
          </a:p>
        </p:txBody>
      </p:sp>
      <p:sp>
        <p:nvSpPr>
          <p:cNvPr id="3" name="Rectangle 2"/>
          <p:cNvSpPr/>
          <p:nvPr userDrawn="1"/>
        </p:nvSpPr>
        <p:spPr>
          <a:xfrm>
            <a:off x="0" y="4773022"/>
            <a:ext cx="9144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12" name="Text Placeholder 10"/>
          <p:cNvSpPr>
            <a:spLocks noGrp="1"/>
          </p:cNvSpPr>
          <p:nvPr>
            <p:ph type="body" sz="quarter" idx="14" hasCustomPrompt="1"/>
          </p:nvPr>
        </p:nvSpPr>
        <p:spPr>
          <a:xfrm>
            <a:off x="2101852" y="5041204"/>
            <a:ext cx="4940300" cy="1097128"/>
          </a:xfrm>
        </p:spPr>
        <p:txBody>
          <a:bodyPr>
            <a:normAutofit/>
          </a:bodyPr>
          <a:lstStyle>
            <a:lvl1pPr marL="0" indent="0" algn="ctr">
              <a:spcBef>
                <a:spcPts val="0"/>
              </a:spcBef>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9" name="Footer Placeholder 4"/>
          <p:cNvSpPr>
            <a:spLocks noGrp="1"/>
          </p:cNvSpPr>
          <p:nvPr>
            <p:ph type="ftr" sz="quarter" idx="3"/>
          </p:nvPr>
        </p:nvSpPr>
        <p:spPr>
          <a:xfrm>
            <a:off x="4690172" y="6138335"/>
            <a:ext cx="4190735" cy="365125"/>
          </a:xfrm>
          <a:prstGeom prst="rect">
            <a:avLst/>
          </a:prstGeom>
        </p:spPr>
        <p:txBody>
          <a:bodyPr anchor="b"/>
          <a:lstStyle>
            <a:lvl1pPr algn="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6" name="Picture Placeholder 5"/>
          <p:cNvSpPr>
            <a:spLocks noGrp="1"/>
          </p:cNvSpPr>
          <p:nvPr>
            <p:ph type="pic" sz="quarter" idx="17"/>
          </p:nvPr>
        </p:nvSpPr>
        <p:spPr>
          <a:xfrm>
            <a:off x="0" y="0"/>
            <a:ext cx="9144000" cy="3380732"/>
          </a:xfrm>
        </p:spPr>
        <p:txBody>
          <a:bodyPr/>
          <a:lstStyle/>
          <a:p>
            <a:endParaRPr lang="en-US" dirty="0"/>
          </a:p>
        </p:txBody>
      </p:sp>
      <p:pic>
        <p:nvPicPr>
          <p:cNvPr id="8"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8553" y="6089345"/>
            <a:ext cx="3109319" cy="368429"/>
          </a:xfrm>
          <a:prstGeom prst="rect">
            <a:avLst/>
          </a:prstGeom>
        </p:spPr>
      </p:pic>
    </p:spTree>
    <p:extLst>
      <p:ext uri="{BB962C8B-B14F-4D97-AF65-F5344CB8AC3E}">
        <p14:creationId xmlns:p14="http://schemas.microsoft.com/office/powerpoint/2010/main" val="1788824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Agenda</a:t>
            </a:r>
          </a:p>
        </p:txBody>
      </p:sp>
      <p:sp>
        <p:nvSpPr>
          <p:cNvPr id="12" name="Table Placeholder 9"/>
          <p:cNvSpPr>
            <a:spLocks noGrp="1"/>
          </p:cNvSpPr>
          <p:nvPr>
            <p:ph type="tbl" sz="quarter" idx="13"/>
          </p:nvPr>
        </p:nvSpPr>
        <p:spPr>
          <a:xfrm>
            <a:off x="628650" y="1335089"/>
            <a:ext cx="7886700" cy="4841875"/>
          </a:xfrm>
        </p:spPr>
        <p:txBody>
          <a:bodyPr/>
          <a:lstStyle/>
          <a:p>
            <a:endParaRPr lang="en-US" dirty="0"/>
          </a:p>
        </p:txBody>
      </p:sp>
      <p:sp>
        <p:nvSpPr>
          <p:cNvPr id="4" name="Date Placeholder 3"/>
          <p:cNvSpPr>
            <a:spLocks noGrp="1"/>
          </p:cNvSpPr>
          <p:nvPr>
            <p:ph type="dt" sz="half" idx="10"/>
          </p:nvPr>
        </p:nvSpPr>
        <p:spPr/>
        <p:txBody>
          <a:bodyPr/>
          <a:lstStyle/>
          <a:p>
            <a:fld id="{9A198C9B-0587-4A1E-9E03-E4C9FE222F08}" type="datetime1">
              <a:rPr lang="en-US" smtClean="0"/>
              <a:t>9/24/2018</a:t>
            </a:fld>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679964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7"/>
            <a:ext cx="9144000" cy="1199223"/>
          </a:xfrm>
          <a:solidFill>
            <a:schemeClr val="accent1"/>
          </a:solidFill>
        </p:spPr>
        <p:txBody>
          <a:bodyPr anchor="ctr">
            <a:normAutofit/>
          </a:bodyPr>
          <a:lstStyle>
            <a:lvl1pPr algn="ctr">
              <a:defRPr sz="3600">
                <a:solidFill>
                  <a:schemeClr val="bg1"/>
                </a:solidFill>
              </a:defRPr>
            </a:lvl1pPr>
          </a:lstStyle>
          <a:p>
            <a:r>
              <a:rPr lang="en-US" dirty="0"/>
              <a:t>Click to edit section title</a:t>
            </a:r>
          </a:p>
        </p:txBody>
      </p:sp>
      <p:sp>
        <p:nvSpPr>
          <p:cNvPr id="3" name="Rectangle 2"/>
          <p:cNvSpPr/>
          <p:nvPr userDrawn="1"/>
        </p:nvSpPr>
        <p:spPr>
          <a:xfrm>
            <a:off x="0" y="5387789"/>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12" name="Text Placeholder 10"/>
          <p:cNvSpPr>
            <a:spLocks noGrp="1"/>
          </p:cNvSpPr>
          <p:nvPr>
            <p:ph type="body" sz="quarter" idx="14" hasCustomPrompt="1"/>
          </p:nvPr>
        </p:nvSpPr>
        <p:spPr>
          <a:xfrm>
            <a:off x="2101852" y="5644884"/>
            <a:ext cx="4940300" cy="440970"/>
          </a:xfrm>
        </p:spPr>
        <p:txBody>
          <a:bodyPr>
            <a:normAutofit/>
          </a:bodyPr>
          <a:lstStyle>
            <a:lvl1pPr marL="0" indent="0" algn="ctr">
              <a:buNone/>
              <a:defRPr sz="1800" baseline="0"/>
            </a:lvl1pPr>
          </a:lstStyle>
          <a:p>
            <a:r>
              <a:rPr lang="en-US" sz="1800" dirty="0" err="1"/>
              <a:t>Firstname</a:t>
            </a:r>
            <a:r>
              <a:rPr lang="en-US" sz="1800" dirty="0"/>
              <a:t> </a:t>
            </a:r>
            <a:r>
              <a:rPr lang="en-US" sz="1800" dirty="0" err="1"/>
              <a:t>Lastname</a:t>
            </a:r>
            <a:r>
              <a:rPr lang="en-US" sz="1800" dirty="0"/>
              <a:t> | Job Title</a:t>
            </a:r>
          </a:p>
        </p:txBody>
      </p:sp>
      <p:sp>
        <p:nvSpPr>
          <p:cNvPr id="11" name="Picture Placeholder 2"/>
          <p:cNvSpPr>
            <a:spLocks noGrp="1"/>
          </p:cNvSpPr>
          <p:nvPr>
            <p:ph type="pic" sz="quarter" idx="13" hasCustomPrompt="1"/>
          </p:nvPr>
        </p:nvSpPr>
        <p:spPr>
          <a:xfrm>
            <a:off x="0" y="1789113"/>
            <a:ext cx="9144000" cy="2298700"/>
          </a:xfrm>
        </p:spPr>
        <p:txBody>
          <a:bodyPr/>
          <a:lstStyle/>
          <a:p>
            <a:r>
              <a:rPr lang="en-US" dirty="0"/>
              <a:t>Click Icon to add picture</a:t>
            </a:r>
          </a:p>
        </p:txBody>
      </p:sp>
      <p:sp>
        <p:nvSpPr>
          <p:cNvPr id="18" name="Date Placeholder 17"/>
          <p:cNvSpPr>
            <a:spLocks noGrp="1"/>
          </p:cNvSpPr>
          <p:nvPr>
            <p:ph type="dt" sz="half" idx="15"/>
          </p:nvPr>
        </p:nvSpPr>
        <p:spPr/>
        <p:txBody>
          <a:bodyPr/>
          <a:lstStyle/>
          <a:p>
            <a:fld id="{A8CA1A9B-139F-4606-AD0A-F3253110DAE5}" type="datetime1">
              <a:rPr lang="en-US" smtClean="0"/>
              <a:t>9/24/2018</a:t>
            </a:fld>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14"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58938" y="812678"/>
            <a:ext cx="3109319" cy="368429"/>
          </a:xfrm>
          <a:prstGeom prst="rect">
            <a:avLst/>
          </a:prstGeom>
        </p:spPr>
      </p:pic>
    </p:spTree>
    <p:extLst>
      <p:ext uri="{BB962C8B-B14F-4D97-AF65-F5344CB8AC3E}">
        <p14:creationId xmlns:p14="http://schemas.microsoft.com/office/powerpoint/2010/main" val="208225022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532499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sz="half" idx="1"/>
          </p:nvPr>
        </p:nvSpPr>
        <p:spPr>
          <a:xfrm>
            <a:off x="628650" y="1594627"/>
            <a:ext cx="3736086"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69536" y="1594627"/>
            <a:ext cx="3845814"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7C198DD1-C477-482D-A126-3FBDD1778E48}" type="datetime1">
              <a:rPr lang="en-US" smtClean="0"/>
              <a:t>9/24/2018</a:t>
            </a:fld>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
        <p:nvSpPr>
          <p:cNvPr id="10" name="Rectangle 9"/>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accent2"/>
              </a:solidFill>
            </a:endParaRPr>
          </a:p>
        </p:txBody>
      </p:sp>
    </p:spTree>
    <p:extLst>
      <p:ext uri="{BB962C8B-B14F-4D97-AF65-F5344CB8AC3E}">
        <p14:creationId xmlns:p14="http://schemas.microsoft.com/office/powerpoint/2010/main" val="716610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Boxed)">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idx="1"/>
          </p:nvPr>
        </p:nvSpPr>
        <p:spPr>
          <a:xfrm>
            <a:off x="628650" y="1335281"/>
            <a:ext cx="7886700" cy="4841682"/>
          </a:xfrm>
          <a:solidFill>
            <a:schemeClr val="bg1"/>
          </a:solidFill>
        </p:spPr>
        <p:txBody>
          <a:bodyPr lIns="228600" tIns="548640" rIns="274320"/>
          <a:lstStyle>
            <a:lvl1pPr marL="342891" indent="-342891">
              <a:lnSpc>
                <a:spcPct val="100000"/>
              </a:lnSpc>
              <a:spcAft>
                <a:spcPts val="1000"/>
              </a:spcAft>
              <a:buClr>
                <a:schemeClr val="accent1"/>
              </a:buClr>
              <a:buFont typeface="Arial" panose="020B0604020202020204" pitchFamily="34" charset="0"/>
              <a:buChar char="•"/>
              <a:defRPr sz="2500"/>
            </a:lvl1pPr>
            <a:lvl2pPr marL="800080" indent="-342891">
              <a:lnSpc>
                <a:spcPct val="100000"/>
              </a:lnSpc>
              <a:spcAft>
                <a:spcPts val="1000"/>
              </a:spcAft>
              <a:buClr>
                <a:schemeClr val="accent1"/>
              </a:buClr>
              <a:buFont typeface="Arial" panose="020B0604020202020204" pitchFamily="34" charset="0"/>
              <a:buChar char="•"/>
              <a:defRPr sz="2100"/>
            </a:lvl2pPr>
            <a:lvl3pPr marL="1200121" indent="-285744">
              <a:lnSpc>
                <a:spcPct val="100000"/>
              </a:lnSpc>
              <a:spcAft>
                <a:spcPts val="1000"/>
              </a:spcAft>
              <a:buClr>
                <a:schemeClr val="accent1"/>
              </a:buClr>
              <a:buFont typeface="Arial" panose="020B0604020202020204" pitchFamily="34" charset="0"/>
              <a:buChar char="•"/>
              <a:defRPr sz="1700"/>
            </a:lvl3pPr>
            <a:lvl4pPr marL="1657309" indent="-285744">
              <a:lnSpc>
                <a:spcPct val="100000"/>
              </a:lnSpc>
              <a:spcAft>
                <a:spcPts val="1000"/>
              </a:spcAft>
              <a:buClr>
                <a:schemeClr val="accent1"/>
              </a:buClr>
              <a:buFont typeface="Arial" panose="020B0604020202020204" pitchFamily="34" charset="0"/>
              <a:buChar char="•"/>
              <a:defRPr sz="1700"/>
            </a:lvl4pPr>
            <a:lvl5pPr marL="2114498" indent="-285744">
              <a:lnSpc>
                <a:spcPct val="100000"/>
              </a:lnSpc>
              <a:spcAft>
                <a:spcPts val="1000"/>
              </a:spcAft>
              <a:buClr>
                <a:schemeClr val="accent1"/>
              </a:buClr>
              <a:buFont typeface="Arial" panose="020B0604020202020204" pitchFamily="34" charset="0"/>
              <a:buChar char="•"/>
              <a:defRPr sz="17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A198C9B-0587-4A1E-9E03-E4C9FE222F08}" type="datetime1">
              <a:rPr lang="en-US" smtClean="0"/>
              <a:t>9/24/2018</a:t>
            </a:fld>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 </a:t>
            </a:r>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48584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p:bgPr>
        <a:solidFill>
          <a:srgbClr val="E8E8E8"/>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sz="half" idx="1"/>
          </p:nvPr>
        </p:nvSpPr>
        <p:spPr>
          <a:xfrm>
            <a:off x="628650" y="1594627"/>
            <a:ext cx="3886200"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594627"/>
            <a:ext cx="3886200"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5485A5BA-A5F9-4138-9E4B-FFD626F6437A}" type="datetime1">
              <a:rPr lang="en-US" smtClean="0"/>
              <a:t>9/24/2018</a:t>
            </a:fld>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553801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ck Overlay, Gray Title">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9144000" cy="5638802"/>
          </a:xfrm>
        </p:spPr>
        <p:txBody>
          <a:bodyPr/>
          <a:lstStyle/>
          <a:p>
            <a:r>
              <a:rPr lang="en-US" dirty="0"/>
              <a:t>Click Icon to add picture</a:t>
            </a:r>
          </a:p>
        </p:txBody>
      </p:sp>
      <p:sp>
        <p:nvSpPr>
          <p:cNvPr id="10" name="Content Placeholder 2"/>
          <p:cNvSpPr>
            <a:spLocks noGrp="1"/>
          </p:cNvSpPr>
          <p:nvPr>
            <p:ph idx="1"/>
          </p:nvPr>
        </p:nvSpPr>
        <p:spPr>
          <a:xfrm>
            <a:off x="0" y="2609242"/>
            <a:ext cx="4262718" cy="2858714"/>
          </a:xfrm>
          <a:solidFill>
            <a:srgbClr val="003865">
              <a:alpha val="87843"/>
            </a:srgbClr>
          </a:solidFill>
        </p:spPr>
        <p:txBody>
          <a:bodyPr rIns="274320" anchor="ctr"/>
          <a:lstStyle>
            <a:lvl1pPr marL="685783" indent="-228594">
              <a:lnSpc>
                <a:spcPct val="100000"/>
              </a:lnSpc>
              <a:spcBef>
                <a:spcPts val="0"/>
              </a:spcBef>
              <a:buClr>
                <a:schemeClr val="accent2"/>
              </a:buClr>
              <a:defRPr sz="2500">
                <a:solidFill>
                  <a:schemeClr val="bg1"/>
                </a:solidFill>
              </a:defRPr>
            </a:lvl1pPr>
            <a:lvl2pPr marL="1142971" indent="-228594">
              <a:lnSpc>
                <a:spcPct val="100000"/>
              </a:lnSpc>
              <a:buClr>
                <a:schemeClr val="accent2"/>
              </a:buClr>
              <a:defRPr sz="2100">
                <a:solidFill>
                  <a:schemeClr val="bg1"/>
                </a:solidFill>
              </a:defRPr>
            </a:lvl2pPr>
            <a:lvl3pPr marL="1600160" indent="-228594">
              <a:lnSpc>
                <a:spcPct val="100000"/>
              </a:lnSpc>
              <a:buClr>
                <a:schemeClr val="accent2"/>
              </a:buClr>
              <a:defRPr sz="1700">
                <a:solidFill>
                  <a:schemeClr val="bg1"/>
                </a:solidFill>
              </a:defRPr>
            </a:lvl3pPr>
            <a:lvl4pPr marL="2057349" indent="-228594">
              <a:lnSpc>
                <a:spcPct val="100000"/>
              </a:lnSpc>
              <a:buClr>
                <a:schemeClr val="accent2"/>
              </a:buClr>
              <a:defRPr sz="1700">
                <a:solidFill>
                  <a:schemeClr val="bg1"/>
                </a:solidFill>
              </a:defRPr>
            </a:lvl4pPr>
            <a:lvl5pPr marL="2514537" indent="-228594">
              <a:lnSpc>
                <a:spcPct val="100000"/>
              </a:lnSpc>
              <a:buClr>
                <a:schemeClr val="accent2"/>
              </a:buClr>
              <a:defRPr sz="17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12E8677-C648-465D-82CD-E88587B4845D}" type="datetime1">
              <a:rPr lang="en-US" smtClean="0"/>
              <a:t>9/24/2018</a:t>
            </a:fld>
            <a:endParaRPr lang="en-US" dirty="0"/>
          </a:p>
        </p:txBody>
      </p:sp>
      <p:sp>
        <p:nvSpPr>
          <p:cNvPr id="13"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7623397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9144000" cy="5638802"/>
          </a:xfrm>
        </p:spPr>
        <p:txBody>
          <a:bodyPr/>
          <a:lstStyle>
            <a:lvl1pPr>
              <a:defRPr baseline="0"/>
            </a:lvl1pPr>
          </a:lstStyle>
          <a:p>
            <a:r>
              <a:rPr lang="en-US" dirty="0"/>
              <a:t>Click Icon to add picture</a:t>
            </a:r>
          </a:p>
        </p:txBody>
      </p:sp>
      <p:sp>
        <p:nvSpPr>
          <p:cNvPr id="10" name="Content Placeholder 2"/>
          <p:cNvSpPr>
            <a:spLocks noGrp="1"/>
          </p:cNvSpPr>
          <p:nvPr>
            <p:ph idx="1"/>
          </p:nvPr>
        </p:nvSpPr>
        <p:spPr>
          <a:xfrm>
            <a:off x="0" y="2609242"/>
            <a:ext cx="4262718" cy="2858714"/>
          </a:xfrm>
          <a:solidFill>
            <a:srgbClr val="003865">
              <a:alpha val="87843"/>
            </a:srgbClr>
          </a:solidFill>
        </p:spPr>
        <p:txBody>
          <a:bodyPr rIns="274320" anchor="ctr"/>
          <a:lstStyle>
            <a:lvl1pPr marL="685783" indent="-228594">
              <a:lnSpc>
                <a:spcPct val="100000"/>
              </a:lnSpc>
              <a:spcBef>
                <a:spcPts val="0"/>
              </a:spcBef>
              <a:buClr>
                <a:schemeClr val="accent2"/>
              </a:buClr>
              <a:defRPr>
                <a:solidFill>
                  <a:schemeClr val="bg1"/>
                </a:solidFill>
              </a:defRPr>
            </a:lvl1pPr>
            <a:lvl2pPr marL="1142971" indent="-228594">
              <a:lnSpc>
                <a:spcPct val="100000"/>
              </a:lnSpc>
              <a:buClr>
                <a:schemeClr val="accent2"/>
              </a:buClr>
              <a:defRPr>
                <a:solidFill>
                  <a:schemeClr val="bg1"/>
                </a:solidFill>
              </a:defRPr>
            </a:lvl2pPr>
            <a:lvl3pPr marL="1600160" indent="-228594">
              <a:lnSpc>
                <a:spcPct val="100000"/>
              </a:lnSpc>
              <a:buClr>
                <a:schemeClr val="accent2"/>
              </a:buClr>
              <a:defRPr>
                <a:solidFill>
                  <a:schemeClr val="bg1"/>
                </a:solidFill>
              </a:defRPr>
            </a:lvl3pPr>
            <a:lvl4pPr marL="2057349" indent="-228594">
              <a:lnSpc>
                <a:spcPct val="100000"/>
              </a:lnSpc>
              <a:buClr>
                <a:schemeClr val="accent2"/>
              </a:buClr>
              <a:defRPr>
                <a:solidFill>
                  <a:schemeClr val="bg1"/>
                </a:solidFill>
              </a:defRPr>
            </a:lvl4pPr>
            <a:lvl5pPr marL="2514537" indent="-228594">
              <a:lnSpc>
                <a:spcPct val="100000"/>
              </a:lnSpc>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20D07D7-46FB-4D7C-9C8F-0C340D091257}" type="datetime1">
              <a:rPr lang="en-US" smtClean="0"/>
              <a:t>9/24/2018</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12"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Tree>
    <p:extLst>
      <p:ext uri="{BB962C8B-B14F-4D97-AF65-F5344CB8AC3E}">
        <p14:creationId xmlns:p14="http://schemas.microsoft.com/office/powerpoint/2010/main" val="124948801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4"/>
          <p:cNvSpPr>
            <a:spLocks noGrp="1"/>
          </p:cNvSpPr>
          <p:nvPr>
            <p:ph type="dt" sz="half" idx="11"/>
          </p:nvPr>
        </p:nvSpPr>
        <p:spPr>
          <a:xfrm>
            <a:off x="628651" y="6356353"/>
            <a:ext cx="1018943" cy="365125"/>
          </a:xfrm>
        </p:spPr>
        <p:txBody>
          <a:bodyPr/>
          <a:lstStyle/>
          <a:p>
            <a:fld id="{66C283A4-7960-4BFD-B3A5-A2CC5BB2A473}" type="datetime1">
              <a:rPr lang="en-US" smtClean="0"/>
              <a:t>9/24/2018</a:t>
            </a:fld>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9" name="Slide Number Placeholder 6"/>
          <p:cNvSpPr>
            <a:spLocks noGrp="1"/>
          </p:cNvSpPr>
          <p:nvPr>
            <p:ph type="sldNum" sz="quarter" idx="12"/>
          </p:nvPr>
        </p:nvSpPr>
        <p:spPr>
          <a:xfrm>
            <a:off x="7418350" y="6356353"/>
            <a:ext cx="1097001"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597657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fld id="{F4B91AA0-3BA7-4036-A3DA-317C6C4FFA29}" type="datetime1">
              <a:rPr lang="en-US" smtClean="0"/>
              <a:t>9/24/2018</a:t>
            </a:fld>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7679810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fld id="{F4B91AA0-3BA7-4036-A3DA-317C6C4FFA29}" type="datetime1">
              <a:rPr lang="en-US" smtClean="0"/>
              <a:t>9/24/2018</a:t>
            </a:fld>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30257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p:cNvSpPr>
            <a:spLocks noGrp="1"/>
          </p:cNvSpPr>
          <p:nvPr>
            <p:ph type="dt" sz="half" idx="2"/>
          </p:nvPr>
        </p:nvSpPr>
        <p:spPr>
          <a:xfrm>
            <a:off x="628651" y="6356353"/>
            <a:ext cx="1018943"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9/24/2018</a:t>
            </a:fld>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10" name="Slide Number Placeholder 5"/>
          <p:cNvSpPr>
            <a:spLocks noGrp="1"/>
          </p:cNvSpPr>
          <p:nvPr>
            <p:ph type="sldNum" sz="quarter" idx="4"/>
          </p:nvPr>
        </p:nvSpPr>
        <p:spPr>
          <a:xfrm>
            <a:off x="7418350" y="6356353"/>
            <a:ext cx="1097001"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8248708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a:t>Click to edit title</a:t>
            </a:r>
          </a:p>
        </p:txBody>
      </p:sp>
      <p:sp>
        <p:nvSpPr>
          <p:cNvPr id="11" name="Content Placeholder 4"/>
          <p:cNvSpPr>
            <a:spLocks noGrp="1"/>
          </p:cNvSpPr>
          <p:nvPr>
            <p:ph sz="quarter" idx="10"/>
          </p:nvPr>
        </p:nvSpPr>
        <p:spPr>
          <a:xfrm>
            <a:off x="628651" y="1366346"/>
            <a:ext cx="4676215"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2"/>
          <p:cNvSpPr>
            <a:spLocks noGrp="1"/>
          </p:cNvSpPr>
          <p:nvPr>
            <p:ph type="pic" sz="quarter" idx="13"/>
          </p:nvPr>
        </p:nvSpPr>
        <p:spPr>
          <a:xfrm>
            <a:off x="5740174" y="1364826"/>
            <a:ext cx="3403826" cy="4538434"/>
          </a:xfrm>
        </p:spPr>
        <p:txBody>
          <a:bodyPr/>
          <a:lstStyle>
            <a:lvl1pPr>
              <a:buClr>
                <a:schemeClr val="accent2"/>
              </a:buClr>
              <a:defRPr>
                <a:solidFill>
                  <a:schemeClr val="bg1"/>
                </a:solidFill>
              </a:defRPr>
            </a:lvl1pPr>
          </a:lstStyle>
          <a:p>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fld id="{F4B91AA0-3BA7-4036-A3DA-317C6C4FFA29}" type="datetime1">
              <a:rPr lang="en-US" smtClean="0"/>
              <a:t>9/24/2018</a:t>
            </a:fld>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389878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a:t>Click to edit title</a:t>
            </a:r>
          </a:p>
        </p:txBody>
      </p:sp>
      <p:sp>
        <p:nvSpPr>
          <p:cNvPr id="10" name="Content Placeholder 4"/>
          <p:cNvSpPr>
            <a:spLocks noGrp="1"/>
          </p:cNvSpPr>
          <p:nvPr>
            <p:ph sz="quarter" idx="10"/>
          </p:nvPr>
        </p:nvSpPr>
        <p:spPr>
          <a:xfrm>
            <a:off x="628651" y="1366346"/>
            <a:ext cx="4676215"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2"/>
          <p:cNvSpPr>
            <a:spLocks noGrp="1"/>
          </p:cNvSpPr>
          <p:nvPr>
            <p:ph type="pic" sz="quarter" idx="13"/>
          </p:nvPr>
        </p:nvSpPr>
        <p:spPr>
          <a:xfrm>
            <a:off x="5740174" y="1364826"/>
            <a:ext cx="3403826" cy="4538434"/>
          </a:xfrm>
        </p:spPr>
        <p:txBody>
          <a:bodyPr/>
          <a:lstStyle>
            <a:lvl1pPr>
              <a:buClr>
                <a:schemeClr val="accent2"/>
              </a:buClr>
              <a:defRPr>
                <a:solidFill>
                  <a:schemeClr val="bg1"/>
                </a:solidFill>
              </a:defRPr>
            </a:lvl1pPr>
          </a:lstStyle>
          <a:p>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fld id="{F4B91AA0-3BA7-4036-A3DA-317C6C4FFA29}" type="datetime1">
              <a:rPr lang="en-US" smtClean="0"/>
              <a:t>9/24/2018</a:t>
            </a:fld>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6945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a:t>Click to edit title</a:t>
            </a:r>
          </a:p>
        </p:txBody>
      </p:sp>
      <p:sp>
        <p:nvSpPr>
          <p:cNvPr id="7" name="Content Placeholder 4"/>
          <p:cNvSpPr>
            <a:spLocks noGrp="1"/>
          </p:cNvSpPr>
          <p:nvPr>
            <p:ph sz="quarter" idx="10"/>
          </p:nvPr>
        </p:nvSpPr>
        <p:spPr>
          <a:xfrm>
            <a:off x="628651" y="1366346"/>
            <a:ext cx="4676215"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2"/>
          <p:cNvSpPr>
            <a:spLocks noGrp="1"/>
          </p:cNvSpPr>
          <p:nvPr>
            <p:ph type="pic" sz="quarter" idx="13"/>
          </p:nvPr>
        </p:nvSpPr>
        <p:spPr>
          <a:xfrm>
            <a:off x="5740174" y="1364826"/>
            <a:ext cx="3403826" cy="4538434"/>
          </a:xfrm>
        </p:spPr>
        <p:txBody>
          <a:bodyPr/>
          <a:lstStyle>
            <a:lvl1pPr>
              <a:buClr>
                <a:schemeClr val="tx1"/>
              </a:buClr>
              <a:defRPr>
                <a:solidFill>
                  <a:schemeClr val="tx1"/>
                </a:solidFill>
              </a:defRPr>
            </a:lvl1pPr>
          </a:lstStyle>
          <a:p>
            <a:endParaRPr lang="en-US" dirty="0"/>
          </a:p>
        </p:txBody>
      </p:sp>
      <p:sp>
        <p:nvSpPr>
          <p:cNvPr id="9" name="Date Placeholder 3"/>
          <p:cNvSpPr>
            <a:spLocks noGrp="1"/>
          </p:cNvSpPr>
          <p:nvPr>
            <p:ph type="dt" sz="half" idx="2"/>
          </p:nvPr>
        </p:nvSpPr>
        <p:spPr>
          <a:xfrm>
            <a:off x="628651" y="6356353"/>
            <a:ext cx="1018943"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9/24/2018</a:t>
            </a:fld>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10" name="Slide Number Placeholder 5"/>
          <p:cNvSpPr>
            <a:spLocks noGrp="1"/>
          </p:cNvSpPr>
          <p:nvPr>
            <p:ph type="sldNum" sz="quarter" idx="4"/>
          </p:nvPr>
        </p:nvSpPr>
        <p:spPr>
          <a:xfrm>
            <a:off x="7418350" y="6356353"/>
            <a:ext cx="1097001"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864900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Page (4 Up)">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Picture Placeholder 2"/>
          <p:cNvSpPr>
            <a:spLocks noGrp="1"/>
          </p:cNvSpPr>
          <p:nvPr>
            <p:ph type="pic" sz="quarter" idx="13" hasCustomPrompt="1"/>
          </p:nvPr>
        </p:nvSpPr>
        <p:spPr>
          <a:xfrm>
            <a:off x="604749" y="1981899"/>
            <a:ext cx="157113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436290" y="4345147"/>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2734633"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2566173" y="4345147"/>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4864516"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4696056" y="4345147"/>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4" name="Picture Placeholder 2"/>
          <p:cNvSpPr>
            <a:spLocks noGrp="1"/>
          </p:cNvSpPr>
          <p:nvPr>
            <p:ph type="pic" sz="quarter" idx="20" hasCustomPrompt="1"/>
          </p:nvPr>
        </p:nvSpPr>
        <p:spPr>
          <a:xfrm>
            <a:off x="6994399"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a:xfrm>
            <a:off x="6825939" y="4341161"/>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p:txBody>
          <a:bodyPr/>
          <a:lstStyle/>
          <a:p>
            <a:fld id="{936DB2D6-5DF4-4264-A4A1-7D3EAF38D255}" type="datetime1">
              <a:rPr lang="en-US" smtClean="0"/>
              <a:t>9/24/2018</a:t>
            </a:fld>
            <a:endParaRPr lang="en-US" dirty="0"/>
          </a:p>
        </p:txBody>
      </p:sp>
      <p:sp>
        <p:nvSpPr>
          <p:cNvPr id="1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27802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am Page (3 Up)">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Picture Placeholder 2"/>
          <p:cNvSpPr>
            <a:spLocks noGrp="1"/>
          </p:cNvSpPr>
          <p:nvPr>
            <p:ph type="pic" sz="quarter" idx="13" hasCustomPrompt="1"/>
          </p:nvPr>
        </p:nvSpPr>
        <p:spPr>
          <a:xfrm>
            <a:off x="1179611" y="1964392"/>
            <a:ext cx="1749143" cy="190047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1101920" y="4564988"/>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3618406" y="1964392"/>
            <a:ext cx="1738398" cy="190047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3534177" y="4564988"/>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6050663" y="1964392"/>
            <a:ext cx="1738398" cy="190047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5966435" y="4564988"/>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p:txBody>
          <a:bodyPr/>
          <a:lstStyle/>
          <a:p>
            <a:fld id="{936DB2D6-5DF4-4264-A4A1-7D3EAF38D255}" type="datetime1">
              <a:rPr lang="en-US" smtClean="0"/>
              <a:t>9/24/2018</a:t>
            </a:fld>
            <a:endParaRPr lang="en-US" dirty="0"/>
          </a:p>
        </p:txBody>
      </p:sp>
      <p:sp>
        <p:nvSpPr>
          <p:cNvPr id="1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608245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am Page 4-Up White Vertic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6"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6" name="Picture Placeholder 2"/>
          <p:cNvSpPr>
            <a:spLocks noGrp="1"/>
          </p:cNvSpPr>
          <p:nvPr>
            <p:ph type="pic" sz="quarter" idx="13" hasCustomPrompt="1"/>
          </p:nvPr>
        </p:nvSpPr>
        <p:spPr>
          <a:xfrm>
            <a:off x="604749" y="1981899"/>
            <a:ext cx="157113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436290" y="4345149"/>
            <a:ext cx="1906858"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0" name="Picture Placeholder 2"/>
          <p:cNvSpPr>
            <a:spLocks noGrp="1"/>
          </p:cNvSpPr>
          <p:nvPr>
            <p:ph type="pic" sz="quarter" idx="16" hasCustomPrompt="1"/>
          </p:nvPr>
        </p:nvSpPr>
        <p:spPr>
          <a:xfrm>
            <a:off x="2734633" y="1967573"/>
            <a:ext cx="157113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2566173" y="4345147"/>
            <a:ext cx="1906858"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2" name="Picture Placeholder 2"/>
          <p:cNvSpPr>
            <a:spLocks noGrp="1"/>
          </p:cNvSpPr>
          <p:nvPr>
            <p:ph type="pic" sz="quarter" idx="18" hasCustomPrompt="1"/>
          </p:nvPr>
        </p:nvSpPr>
        <p:spPr>
          <a:xfrm>
            <a:off x="4864516" y="1967573"/>
            <a:ext cx="157113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4696056" y="4345147"/>
            <a:ext cx="1906858"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4" name="Picture Placeholder 2"/>
          <p:cNvSpPr>
            <a:spLocks noGrp="1"/>
          </p:cNvSpPr>
          <p:nvPr>
            <p:ph type="pic" sz="quarter" idx="20" hasCustomPrompt="1"/>
          </p:nvPr>
        </p:nvSpPr>
        <p:spPr>
          <a:xfrm>
            <a:off x="6994399" y="1967573"/>
            <a:ext cx="157113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a:xfrm>
            <a:off x="6825939" y="4341161"/>
            <a:ext cx="1906858"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9" name="Rectangle 1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p:txBody>
          <a:bodyPr/>
          <a:lstStyle/>
          <a:p>
            <a:fld id="{4B4EEDC6-36CA-4209-B482-2ED76AA0BF08}" type="datetime1">
              <a:rPr lang="en-US" smtClean="0"/>
              <a:t>9/24/2018</a:t>
            </a:fld>
            <a:endParaRPr lang="en-US" dirty="0"/>
          </a:p>
        </p:txBody>
      </p:sp>
      <p:sp>
        <p:nvSpPr>
          <p:cNvPr id="20"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7236465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am Page 4-Up Gray BG Horizont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9" name="Picture Placeholder 2"/>
          <p:cNvSpPr>
            <a:spLocks noGrp="1"/>
          </p:cNvSpPr>
          <p:nvPr>
            <p:ph type="pic" sz="quarter" idx="13" hasCustomPrompt="1"/>
          </p:nvPr>
        </p:nvSpPr>
        <p:spPr>
          <a:xfrm>
            <a:off x="604750" y="1674774"/>
            <a:ext cx="1394107" cy="1534851"/>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a:xfrm>
            <a:off x="2157413" y="1674775"/>
            <a:ext cx="2149746" cy="1858809"/>
          </a:xfrm>
        </p:spPr>
        <p:txBody>
          <a:bodyPr anchor="ctr">
            <a:noAutofit/>
          </a:bodyPr>
          <a:lstStyle>
            <a:lvl1pPr marL="0" indent="0">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dirty="0"/>
              <a:t>Click to edit Master text styles</a:t>
            </a:r>
          </a:p>
        </p:txBody>
      </p:sp>
      <p:sp>
        <p:nvSpPr>
          <p:cNvPr id="23" name="Picture Placeholder 2"/>
          <p:cNvSpPr>
            <a:spLocks noGrp="1"/>
          </p:cNvSpPr>
          <p:nvPr>
            <p:ph type="pic" sz="quarter" idx="14" hasCustomPrompt="1"/>
          </p:nvPr>
        </p:nvSpPr>
        <p:spPr>
          <a:xfrm>
            <a:off x="604750" y="3939365"/>
            <a:ext cx="1394107" cy="153484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4" name="Text Placeholder 3"/>
          <p:cNvSpPr>
            <a:spLocks noGrp="1"/>
          </p:cNvSpPr>
          <p:nvPr>
            <p:ph type="body" sz="quarter" idx="15"/>
          </p:nvPr>
        </p:nvSpPr>
        <p:spPr>
          <a:xfrm>
            <a:off x="2157413" y="3939364"/>
            <a:ext cx="2149746" cy="1858809"/>
          </a:xfrm>
        </p:spPr>
        <p:txBody>
          <a:bodyPr anchor="ctr">
            <a:noAutofit/>
          </a:bodyPr>
          <a:lstStyle>
            <a:lvl1pPr marL="0" indent="0">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dirty="0"/>
              <a:t>Click to edit Master text styles</a:t>
            </a:r>
          </a:p>
        </p:txBody>
      </p:sp>
      <p:sp>
        <p:nvSpPr>
          <p:cNvPr id="25" name="Picture Placeholder 2"/>
          <p:cNvSpPr>
            <a:spLocks noGrp="1"/>
          </p:cNvSpPr>
          <p:nvPr>
            <p:ph type="pic" sz="quarter" idx="17" hasCustomPrompt="1"/>
          </p:nvPr>
        </p:nvSpPr>
        <p:spPr>
          <a:xfrm>
            <a:off x="4649855" y="1674775"/>
            <a:ext cx="1394107" cy="1534850"/>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a:xfrm>
            <a:off x="6202517" y="1674775"/>
            <a:ext cx="2149746" cy="1858809"/>
          </a:xfrm>
        </p:spPr>
        <p:txBody>
          <a:bodyPr anchor="ctr">
            <a:noAutofit/>
          </a:bodyPr>
          <a:lstStyle>
            <a:lvl1pPr marL="0" indent="0">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dirty="0"/>
              <a:t>Click to edit Master text styles</a:t>
            </a:r>
          </a:p>
        </p:txBody>
      </p:sp>
      <p:sp>
        <p:nvSpPr>
          <p:cNvPr id="27" name="Picture Placeholder 2"/>
          <p:cNvSpPr>
            <a:spLocks noGrp="1"/>
          </p:cNvSpPr>
          <p:nvPr>
            <p:ph type="pic" sz="quarter" idx="19" hasCustomPrompt="1"/>
          </p:nvPr>
        </p:nvSpPr>
        <p:spPr>
          <a:xfrm>
            <a:off x="4649855" y="3939365"/>
            <a:ext cx="1394107" cy="153484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8" name="Text Placeholder 3"/>
          <p:cNvSpPr>
            <a:spLocks noGrp="1"/>
          </p:cNvSpPr>
          <p:nvPr>
            <p:ph type="body" sz="quarter" idx="20"/>
          </p:nvPr>
        </p:nvSpPr>
        <p:spPr>
          <a:xfrm>
            <a:off x="6202517" y="3939363"/>
            <a:ext cx="2149746" cy="1858809"/>
          </a:xfrm>
        </p:spPr>
        <p:txBody>
          <a:bodyPr anchor="ctr">
            <a:noAutofit/>
          </a:bodyPr>
          <a:lstStyle>
            <a:lvl1pPr marL="0" indent="0">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dirty="0"/>
              <a:t>Click to edit Master text styles</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p:txBody>
          <a:bodyPr/>
          <a:lstStyle/>
          <a:p>
            <a:fld id="{8DC79626-CE5A-4834-975C-E7305BA2E281}" type="datetime1">
              <a:rPr lang="en-US" smtClean="0"/>
              <a:t>9/24/2018</a:t>
            </a:fld>
            <a:endParaRPr lang="en-US" dirty="0"/>
          </a:p>
        </p:txBody>
      </p:sp>
      <p:sp>
        <p:nvSpPr>
          <p:cNvPr id="2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2632564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am Page 4 Up White BG Horizontal">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12" name="Picture Placeholder 2"/>
          <p:cNvSpPr>
            <a:spLocks noGrp="1"/>
          </p:cNvSpPr>
          <p:nvPr>
            <p:ph type="pic" sz="quarter" idx="13" hasCustomPrompt="1"/>
          </p:nvPr>
        </p:nvSpPr>
        <p:spPr>
          <a:xfrm>
            <a:off x="604750" y="1674774"/>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a:xfrm>
            <a:off x="2157413" y="1674775"/>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dirty="0"/>
              <a:t>Click to edit Master text styles</a:t>
            </a:r>
          </a:p>
        </p:txBody>
      </p:sp>
      <p:sp>
        <p:nvSpPr>
          <p:cNvPr id="13" name="Picture Placeholder 2"/>
          <p:cNvSpPr>
            <a:spLocks noGrp="1"/>
          </p:cNvSpPr>
          <p:nvPr>
            <p:ph type="pic" sz="quarter" idx="14" hasCustomPrompt="1"/>
          </p:nvPr>
        </p:nvSpPr>
        <p:spPr>
          <a:xfrm>
            <a:off x="604750" y="3939364"/>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4" name="Text Placeholder 3"/>
          <p:cNvSpPr>
            <a:spLocks noGrp="1"/>
          </p:cNvSpPr>
          <p:nvPr>
            <p:ph type="body" sz="quarter" idx="15"/>
          </p:nvPr>
        </p:nvSpPr>
        <p:spPr>
          <a:xfrm>
            <a:off x="2157413" y="3939364"/>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dirty="0"/>
              <a:t>Click to edit Master text styles</a:t>
            </a:r>
          </a:p>
        </p:txBody>
      </p:sp>
      <p:sp>
        <p:nvSpPr>
          <p:cNvPr id="16" name="Picture Placeholder 2"/>
          <p:cNvSpPr>
            <a:spLocks noGrp="1"/>
          </p:cNvSpPr>
          <p:nvPr>
            <p:ph type="pic" sz="quarter" idx="17" hasCustomPrompt="1"/>
          </p:nvPr>
        </p:nvSpPr>
        <p:spPr>
          <a:xfrm>
            <a:off x="4649855" y="1674774"/>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a:xfrm>
            <a:off x="6202517" y="1674775"/>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dirty="0"/>
              <a:t>Click to edit Master text styles</a:t>
            </a:r>
          </a:p>
        </p:txBody>
      </p:sp>
      <p:sp>
        <p:nvSpPr>
          <p:cNvPr id="18" name="Picture Placeholder 2"/>
          <p:cNvSpPr>
            <a:spLocks noGrp="1"/>
          </p:cNvSpPr>
          <p:nvPr>
            <p:ph type="pic" sz="quarter" idx="19" hasCustomPrompt="1"/>
          </p:nvPr>
        </p:nvSpPr>
        <p:spPr>
          <a:xfrm>
            <a:off x="4649855" y="3939364"/>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9" name="Text Placeholder 3"/>
          <p:cNvSpPr>
            <a:spLocks noGrp="1"/>
          </p:cNvSpPr>
          <p:nvPr>
            <p:ph type="body" sz="quarter" idx="20"/>
          </p:nvPr>
        </p:nvSpPr>
        <p:spPr>
          <a:xfrm>
            <a:off x="6202517" y="3939363"/>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dirty="0"/>
              <a:t>Click to edit Master text styles</a:t>
            </a:r>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 name="Date Placeholder 3"/>
          <p:cNvSpPr>
            <a:spLocks noGrp="1"/>
          </p:cNvSpPr>
          <p:nvPr>
            <p:ph type="dt" sz="half" idx="10"/>
          </p:nvPr>
        </p:nvSpPr>
        <p:spPr/>
        <p:txBody>
          <a:bodyPr/>
          <a:lstStyle/>
          <a:p>
            <a:fld id="{1815FB38-58F3-410A-8DA4-4B706967601F}" type="datetime1">
              <a:rPr lang="en-US" smtClean="0"/>
              <a:t>9/24/2018</a:t>
            </a:fld>
            <a:endParaRPr lang="en-US" dirty="0"/>
          </a:p>
        </p:txBody>
      </p:sp>
      <p:sp>
        <p:nvSpPr>
          <p:cNvPr id="20"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20693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am Page Duo Gray Horizont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3"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9" name="Picture Placeholder 2"/>
          <p:cNvSpPr>
            <a:spLocks noGrp="1"/>
          </p:cNvSpPr>
          <p:nvPr>
            <p:ph type="pic" sz="quarter" idx="13" hasCustomPrompt="1"/>
          </p:nvPr>
        </p:nvSpPr>
        <p:spPr>
          <a:xfrm>
            <a:off x="628650" y="2571731"/>
            <a:ext cx="1528763" cy="16345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a:xfrm>
            <a:off x="2279333" y="2571731"/>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dirty="0"/>
              <a:t>Click to edit Master text styles</a:t>
            </a:r>
          </a:p>
        </p:txBody>
      </p:sp>
      <p:sp>
        <p:nvSpPr>
          <p:cNvPr id="25" name="Picture Placeholder 2"/>
          <p:cNvSpPr>
            <a:spLocks noGrp="1"/>
          </p:cNvSpPr>
          <p:nvPr>
            <p:ph type="pic" sz="quarter" idx="17" hasCustomPrompt="1"/>
          </p:nvPr>
        </p:nvSpPr>
        <p:spPr>
          <a:xfrm>
            <a:off x="4649855" y="2571731"/>
            <a:ext cx="1552662" cy="16345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a:xfrm>
            <a:off x="6385397" y="2571731"/>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dirty="0"/>
              <a:t>Click to edit Master text styles</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p:txBody>
          <a:bodyPr/>
          <a:lstStyle/>
          <a:p>
            <a:fld id="{7F519661-29C3-4FE0-9FC3-375A85A42C46}" type="datetime1">
              <a:rPr lang="en-US" smtClean="0"/>
              <a:t>9/24/2018</a:t>
            </a:fld>
            <a:endParaRPr lang="en-US" dirty="0"/>
          </a:p>
        </p:txBody>
      </p:sp>
      <p:sp>
        <p:nvSpPr>
          <p:cNvPr id="20"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345329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am Page 2 Up White BG Horizontal">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Picture Placeholder 2"/>
          <p:cNvSpPr>
            <a:spLocks noGrp="1"/>
          </p:cNvSpPr>
          <p:nvPr>
            <p:ph type="pic" sz="quarter" idx="13" hasCustomPrompt="1"/>
          </p:nvPr>
        </p:nvSpPr>
        <p:spPr>
          <a:xfrm>
            <a:off x="604750" y="2800331"/>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a:xfrm>
            <a:off x="2157413" y="2800331"/>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dirty="0"/>
              <a:t>Click to edit Master text styles</a:t>
            </a:r>
          </a:p>
        </p:txBody>
      </p:sp>
      <p:sp>
        <p:nvSpPr>
          <p:cNvPr id="16" name="Picture Placeholder 2"/>
          <p:cNvSpPr>
            <a:spLocks noGrp="1"/>
          </p:cNvSpPr>
          <p:nvPr>
            <p:ph type="pic" sz="quarter" idx="17" hasCustomPrompt="1"/>
          </p:nvPr>
        </p:nvSpPr>
        <p:spPr>
          <a:xfrm>
            <a:off x="4649855" y="2800331"/>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a:xfrm>
            <a:off x="6202517" y="2800331"/>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dirty="0"/>
              <a:t>Click to edit Master text styles</a:t>
            </a:r>
          </a:p>
        </p:txBody>
      </p:sp>
      <p:sp>
        <p:nvSpPr>
          <p:cNvPr id="4" name="Date Placeholder 3"/>
          <p:cNvSpPr>
            <a:spLocks noGrp="1"/>
          </p:cNvSpPr>
          <p:nvPr>
            <p:ph type="dt" sz="half" idx="10"/>
          </p:nvPr>
        </p:nvSpPr>
        <p:spPr/>
        <p:txBody>
          <a:bodyPr/>
          <a:lstStyle/>
          <a:p>
            <a:fld id="{0366E0EA-2D80-452F-9963-33FA7A36BC09}" type="datetime1">
              <a:rPr lang="en-US" smtClean="0"/>
              <a:t>9/24/2018</a:t>
            </a:fld>
            <a:endParaRPr lang="en-US" dirty="0"/>
          </a:p>
        </p:txBody>
      </p:sp>
      <p:sp>
        <p:nvSpPr>
          <p:cNvPr id="20"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228129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ig Image - Red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9144000" cy="1219200"/>
          </a:xfrm>
          <a:solidFill>
            <a:srgbClr val="003865">
              <a:alpha val="87843"/>
            </a:srgbClr>
          </a:solidFill>
        </p:spPr>
        <p:txBody>
          <a:bodyPr>
            <a:normAutofit/>
          </a:bodyPr>
          <a:lstStyle>
            <a:lvl1pPr algn="ctr">
              <a:defRPr sz="3600">
                <a:solidFill>
                  <a:schemeClr val="bg1"/>
                </a:solidFill>
              </a:defRPr>
            </a:lvl1pPr>
          </a:lstStyle>
          <a:p>
            <a:r>
              <a:rPr lang="en-US" dirty="0"/>
              <a:t>Click to edit title</a:t>
            </a:r>
          </a:p>
        </p:txBody>
      </p:sp>
      <p:sp>
        <p:nvSpPr>
          <p:cNvPr id="4" name="Picture Placeholder 12"/>
          <p:cNvSpPr>
            <a:spLocks noGrp="1"/>
          </p:cNvSpPr>
          <p:nvPr>
            <p:ph type="pic" sz="quarter" idx="10"/>
          </p:nvPr>
        </p:nvSpPr>
        <p:spPr>
          <a:xfrm>
            <a:off x="0" y="2"/>
            <a:ext cx="9144000" cy="6857998"/>
          </a:xfrm>
        </p:spPr>
        <p:txBody>
          <a:bodyPr/>
          <a:lstStyle/>
          <a:p>
            <a:r>
              <a:rPr lang="en-US" dirty="0"/>
              <a:t>Click icon to add picture</a:t>
            </a:r>
          </a:p>
        </p:txBody>
      </p:sp>
    </p:spTree>
    <p:extLst>
      <p:ext uri="{BB962C8B-B14F-4D97-AF65-F5344CB8AC3E}">
        <p14:creationId xmlns:p14="http://schemas.microsoft.com/office/powerpoint/2010/main" val="1045112619"/>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ig Image - Black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9144000" cy="1219200"/>
          </a:xfrm>
          <a:solidFill>
            <a:srgbClr val="0D0D0D">
              <a:alpha val="87843"/>
            </a:srgbClr>
          </a:solidFill>
        </p:spPr>
        <p:txBody>
          <a:bodyPr>
            <a:normAutofit/>
          </a:bodyPr>
          <a:lstStyle>
            <a:lvl1pPr algn="ctr">
              <a:defRPr sz="3600">
                <a:solidFill>
                  <a:schemeClr val="bg1"/>
                </a:solidFill>
              </a:defRPr>
            </a:lvl1pPr>
          </a:lstStyle>
          <a:p>
            <a:r>
              <a:rPr lang="en-US" dirty="0"/>
              <a:t>Click to edit title</a:t>
            </a:r>
          </a:p>
        </p:txBody>
      </p:sp>
      <p:sp>
        <p:nvSpPr>
          <p:cNvPr id="4" name="Picture Placeholder 12"/>
          <p:cNvSpPr>
            <a:spLocks noGrp="1"/>
          </p:cNvSpPr>
          <p:nvPr>
            <p:ph type="pic" sz="quarter" idx="10"/>
          </p:nvPr>
        </p:nvSpPr>
        <p:spPr>
          <a:xfrm>
            <a:off x="0" y="4"/>
            <a:ext cx="9144000" cy="6857999"/>
          </a:xfrm>
        </p:spPr>
        <p:txBody>
          <a:bodyPr/>
          <a:lstStyle/>
          <a:p>
            <a:r>
              <a:rPr lang="en-US" dirty="0"/>
              <a:t>Click icon to add picture</a:t>
            </a:r>
          </a:p>
        </p:txBody>
      </p:sp>
    </p:spTree>
    <p:extLst>
      <p:ext uri="{BB962C8B-B14F-4D97-AF65-F5344CB8AC3E}">
        <p14:creationId xmlns:p14="http://schemas.microsoft.com/office/powerpoint/2010/main" val="3297887301"/>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g Image - Blue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0"/>
            <a:ext cx="9144000" cy="1219200"/>
          </a:xfrm>
          <a:solidFill>
            <a:srgbClr val="78BE21">
              <a:alpha val="87843"/>
            </a:srgbClr>
          </a:solidFill>
        </p:spPr>
        <p:txBody>
          <a:bodyPr>
            <a:normAutofit/>
          </a:bodyPr>
          <a:lstStyle>
            <a:lvl1pPr algn="ctr">
              <a:defRPr sz="3600">
                <a:solidFill>
                  <a:schemeClr val="tx2"/>
                </a:solidFill>
              </a:defRPr>
            </a:lvl1pPr>
          </a:lstStyle>
          <a:p>
            <a:r>
              <a:rPr lang="en-US" dirty="0"/>
              <a:t>Click to edit title</a:t>
            </a:r>
          </a:p>
        </p:txBody>
      </p:sp>
      <p:sp>
        <p:nvSpPr>
          <p:cNvPr id="4" name="Picture Placeholder 12"/>
          <p:cNvSpPr>
            <a:spLocks noGrp="1"/>
          </p:cNvSpPr>
          <p:nvPr>
            <p:ph type="pic" sz="quarter" idx="10"/>
          </p:nvPr>
        </p:nvSpPr>
        <p:spPr>
          <a:xfrm>
            <a:off x="0" y="4"/>
            <a:ext cx="9144000" cy="6857999"/>
          </a:xfrm>
        </p:spPr>
        <p:txBody>
          <a:bodyPr/>
          <a:lstStyle/>
          <a:p>
            <a:r>
              <a:rPr lang="en-US" dirty="0"/>
              <a:t>Click icon to add picture</a:t>
            </a:r>
          </a:p>
        </p:txBody>
      </p:sp>
    </p:spTree>
    <p:extLst>
      <p:ext uri="{BB962C8B-B14F-4D97-AF65-F5344CB8AC3E}">
        <p14:creationId xmlns:p14="http://schemas.microsoft.com/office/powerpoint/2010/main" val="1634237328"/>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de - Gray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9144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5"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a:t>Code Demo (Click to Edit)</a:t>
            </a:r>
          </a:p>
        </p:txBody>
      </p:sp>
      <p:sp>
        <p:nvSpPr>
          <p:cNvPr id="10" name="Table Placeholder 8"/>
          <p:cNvSpPr>
            <a:spLocks noGrp="1"/>
          </p:cNvSpPr>
          <p:nvPr>
            <p:ph type="tbl" sz="quarter" idx="13"/>
          </p:nvPr>
        </p:nvSpPr>
        <p:spPr>
          <a:xfrm>
            <a:off x="1524000" y="2233263"/>
            <a:ext cx="6096000" cy="2966751"/>
          </a:xfrm>
        </p:spPr>
        <p:txBody>
          <a:bodyPr/>
          <a:lstStyle/>
          <a:p>
            <a:endParaRPr lang="en-US" dirty="0"/>
          </a:p>
        </p:txBody>
      </p:sp>
    </p:spTree>
    <p:extLst>
      <p:ext uri="{BB962C8B-B14F-4D97-AF65-F5344CB8AC3E}">
        <p14:creationId xmlns:p14="http://schemas.microsoft.com/office/powerpoint/2010/main" val="25490615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9144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3"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a:t>Code Demo (Click to Edit)</a:t>
            </a:r>
          </a:p>
        </p:txBody>
      </p:sp>
      <p:sp>
        <p:nvSpPr>
          <p:cNvPr id="14" name="Table Placeholder 8"/>
          <p:cNvSpPr>
            <a:spLocks noGrp="1"/>
          </p:cNvSpPr>
          <p:nvPr>
            <p:ph type="tbl" sz="quarter" idx="13"/>
          </p:nvPr>
        </p:nvSpPr>
        <p:spPr>
          <a:xfrm>
            <a:off x="1524000" y="2233263"/>
            <a:ext cx="6096000" cy="2966751"/>
          </a:xfrm>
        </p:spPr>
        <p:txBody>
          <a:bodyPr/>
          <a:lstStyle>
            <a:lvl1pPr>
              <a:buClr>
                <a:schemeClr val="accent2"/>
              </a:buClr>
              <a:defRPr>
                <a:solidFill>
                  <a:schemeClr val="bg1"/>
                </a:solidFill>
              </a:defRPr>
            </a:lvl1pPr>
          </a:lstStyle>
          <a:p>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fld id="{F4B91AA0-3BA7-4036-A3DA-317C6C4FFA29}" type="datetime1">
              <a:rPr lang="en-US" smtClean="0"/>
              <a:t>9/24/2018</a:t>
            </a:fld>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1305128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4" y="287066"/>
            <a:ext cx="2641445"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a:xfrm>
            <a:off x="611983" y="3211516"/>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32590" y="504859"/>
            <a:ext cx="5127715" cy="3847686"/>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3340608" y="1043181"/>
            <a:ext cx="5519698" cy="4223763"/>
          </a:xfrm>
        </p:spPr>
        <p:txBody>
          <a:bodyPr/>
          <a:lstStyle>
            <a:lvl1pPr>
              <a:defRPr/>
            </a:lvl1pPr>
          </a:lstStyle>
          <a:p>
            <a:r>
              <a:rPr lang="en-US" dirty="0"/>
              <a:t>Click icon to insert screenshot</a:t>
            </a:r>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fld id="{F4B91AA0-3BA7-4036-A3DA-317C6C4FFA29}" type="datetime1">
              <a:rPr lang="en-US" smtClean="0"/>
              <a:t>9/24/2018</a:t>
            </a:fld>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556012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a:t>Click to edit title</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4" y="1574940"/>
            <a:ext cx="7040603"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a:xfrm>
            <a:off x="1030094" y="1735810"/>
            <a:ext cx="6965427"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16399159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creenshot Light Background Horizont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611924" y="287066"/>
            <a:ext cx="2641445" cy="2734914"/>
          </a:xfrm>
        </p:spPr>
        <p:txBody>
          <a:bodyPr/>
          <a:lstStyle>
            <a:lvl1pPr>
              <a:defRPr>
                <a:solidFill>
                  <a:schemeClr val="accent1"/>
                </a:solidFill>
              </a:defRPr>
            </a:lvl1pPr>
          </a:lstStyle>
          <a:p>
            <a:r>
              <a:rPr lang="en-US" dirty="0"/>
              <a:t>Click to edit title</a:t>
            </a:r>
          </a:p>
        </p:txBody>
      </p:sp>
      <p:sp>
        <p:nvSpPr>
          <p:cNvPr id="4" name="Text Placeholder 3"/>
          <p:cNvSpPr>
            <a:spLocks noGrp="1"/>
          </p:cNvSpPr>
          <p:nvPr>
            <p:ph type="body" sz="quarter" idx="11"/>
          </p:nvPr>
        </p:nvSpPr>
        <p:spPr>
          <a:xfrm>
            <a:off x="611983" y="3211516"/>
            <a:ext cx="2641387"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2590" y="504858"/>
            <a:ext cx="721419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a:xfrm>
            <a:off x="3732592" y="1067565"/>
            <a:ext cx="7137161" cy="4850604"/>
          </a:xfrm>
        </p:spPr>
        <p:txBody>
          <a:bodyPr/>
          <a:lstStyle>
            <a:lvl1pPr>
              <a:defRPr/>
            </a:lvl1pPr>
          </a:lstStyle>
          <a:p>
            <a:r>
              <a:rPr lang="en-US" dirty="0"/>
              <a:t>Click icon to insert screenshot</a:t>
            </a:r>
          </a:p>
        </p:txBody>
      </p:sp>
      <p:sp>
        <p:nvSpPr>
          <p:cNvPr id="10" name="Date Placeholder 4"/>
          <p:cNvSpPr>
            <a:spLocks noGrp="1"/>
          </p:cNvSpPr>
          <p:nvPr>
            <p:ph type="dt" sz="half" idx="12"/>
          </p:nvPr>
        </p:nvSpPr>
        <p:spPr>
          <a:xfrm>
            <a:off x="628651" y="6356353"/>
            <a:ext cx="1018943" cy="365125"/>
          </a:xfrm>
        </p:spPr>
        <p:txBody>
          <a:bodyPr/>
          <a:lstStyle/>
          <a:p>
            <a:fld id="{5D76A200-3168-4D33-A718-3974884CE863}" type="datetime1">
              <a:rPr lang="en-US" smtClean="0"/>
              <a:t>9/24/2018</a:t>
            </a:fld>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11" name="Slide Number Placeholder 6"/>
          <p:cNvSpPr>
            <a:spLocks noGrp="1"/>
          </p:cNvSpPr>
          <p:nvPr>
            <p:ph type="sldNum" sz="quarter" idx="13"/>
          </p:nvPr>
        </p:nvSpPr>
        <p:spPr>
          <a:xfrm>
            <a:off x="7418350" y="6356353"/>
            <a:ext cx="1097001"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090378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creenshot Light Background Vertic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a:t>Click to edit title</a:t>
            </a:r>
          </a:p>
        </p:txBody>
      </p:sp>
      <p:sp>
        <p:nvSpPr>
          <p:cNvPr id="7" name="Text Placeholder 3"/>
          <p:cNvSpPr>
            <a:spLocks noGrp="1"/>
          </p:cNvSpPr>
          <p:nvPr>
            <p:ph type="body" sz="quarter" idx="11"/>
          </p:nvPr>
        </p:nvSpPr>
        <p:spPr>
          <a:xfrm>
            <a:off x="611921" y="1365206"/>
            <a:ext cx="7916772"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4" y="3222702"/>
            <a:ext cx="7040603"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a:xfrm>
            <a:off x="1030094" y="3771874"/>
            <a:ext cx="6965427"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894290563"/>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4" y="287066"/>
            <a:ext cx="2641445" cy="2734914"/>
          </a:xfrm>
        </p:spPr>
        <p:txBody>
          <a:bodyPr/>
          <a:lstStyle>
            <a:lvl1pPr>
              <a:defRPr b="0">
                <a:solidFill>
                  <a:schemeClr val="accent2"/>
                </a:solidFill>
              </a:defRPr>
            </a:lvl1pPr>
          </a:lstStyle>
          <a:p>
            <a:r>
              <a:rPr lang="en-US" dirty="0"/>
              <a:t>Click to edit title</a:t>
            </a:r>
          </a:p>
        </p:txBody>
      </p:sp>
      <p:sp>
        <p:nvSpPr>
          <p:cNvPr id="16" name="Text Placeholder 3"/>
          <p:cNvSpPr>
            <a:spLocks noGrp="1"/>
          </p:cNvSpPr>
          <p:nvPr>
            <p:ph type="body" sz="quarter" idx="13"/>
          </p:nvPr>
        </p:nvSpPr>
        <p:spPr>
          <a:xfrm>
            <a:off x="611983" y="3211516"/>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34639" y="434837"/>
            <a:ext cx="5121496"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a:xfrm>
            <a:off x="3732592" y="691885"/>
            <a:ext cx="4725590" cy="3411537"/>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fld id="{276FB33B-BCEE-4E25-B97B-A564B0E1024B}" type="datetime1">
              <a:rPr lang="en-US" smtClean="0"/>
              <a:t>9/24/2018</a:t>
            </a:fld>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11"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617523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4" y="287066"/>
            <a:ext cx="2641445"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a:xfrm>
            <a:off x="611983" y="3211516"/>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2590" y="504858"/>
            <a:ext cx="721419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3732592" y="1067565"/>
            <a:ext cx="7137161" cy="4850604"/>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fld id="{276FB33B-BCEE-4E25-B97B-A564B0E1024B}" type="datetime1">
              <a:rPr lang="en-US" smtClean="0"/>
              <a:t>9/24/2018</a:t>
            </a:fld>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11"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9693263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a:t>Click to edit title</a:t>
            </a:r>
          </a:p>
        </p:txBody>
      </p:sp>
      <p:sp>
        <p:nvSpPr>
          <p:cNvPr id="14" name="Text Placeholder 3"/>
          <p:cNvSpPr>
            <a:spLocks noGrp="1"/>
          </p:cNvSpPr>
          <p:nvPr>
            <p:ph type="body" sz="quarter" idx="13"/>
          </p:nvPr>
        </p:nvSpPr>
        <p:spPr>
          <a:xfrm>
            <a:off x="611921" y="1365206"/>
            <a:ext cx="7916772"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4" y="3222702"/>
            <a:ext cx="7040603"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1030094" y="3771874"/>
            <a:ext cx="6965427"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40340284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1"/>
          <p:cNvSpPr/>
          <p:nvPr userDrawn="1"/>
        </p:nvSpPr>
        <p:spPr>
          <a:xfrm>
            <a:off x="650165" y="601818"/>
            <a:ext cx="78867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Title 1"/>
          <p:cNvSpPr>
            <a:spLocks noGrp="1"/>
          </p:cNvSpPr>
          <p:nvPr>
            <p:ph type="title" hasCustomPrompt="1"/>
          </p:nvPr>
        </p:nvSpPr>
        <p:spPr>
          <a:xfrm>
            <a:off x="1040802" y="1438510"/>
            <a:ext cx="7116184" cy="2219093"/>
          </a:xfrm>
        </p:spPr>
        <p:txBody>
          <a:bodyPr>
            <a:noAutofit/>
          </a:bodyPr>
          <a:lstStyle>
            <a:lvl1pPr algn="ctr">
              <a:tabLst>
                <a:tab pos="3770219" algn="l"/>
              </a:tabLst>
              <a:defRPr sz="5000" baseline="0">
                <a:solidFill>
                  <a:schemeClr val="accent1"/>
                </a:solidFill>
              </a:defRPr>
            </a:lvl1pPr>
          </a:lstStyle>
          <a:p>
            <a:r>
              <a:rPr lang="en-US" dirty="0"/>
              <a:t>“Click to edit quote.”</a:t>
            </a:r>
          </a:p>
        </p:txBody>
      </p:sp>
      <p:sp>
        <p:nvSpPr>
          <p:cNvPr id="8" name="Text Placeholder 6"/>
          <p:cNvSpPr>
            <a:spLocks noGrp="1"/>
          </p:cNvSpPr>
          <p:nvPr>
            <p:ph type="body" sz="quarter" idx="13" hasCustomPrompt="1"/>
          </p:nvPr>
        </p:nvSpPr>
        <p:spPr>
          <a:xfrm>
            <a:off x="1040802" y="4126419"/>
            <a:ext cx="7116184"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0"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fld id="{276FB33B-BCEE-4E25-B97B-A564B0E1024B}" type="datetime1">
              <a:rPr lang="en-US" smtClean="0"/>
              <a:t>9/24/2018</a:t>
            </a:fld>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11"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539662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1"/>
          <p:cNvSpPr/>
          <p:nvPr userDrawn="1"/>
        </p:nvSpPr>
        <p:spPr>
          <a:xfrm>
            <a:off x="650165" y="601818"/>
            <a:ext cx="78867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4" name="Title 1"/>
          <p:cNvSpPr>
            <a:spLocks noGrp="1"/>
          </p:cNvSpPr>
          <p:nvPr>
            <p:ph type="title" hasCustomPrompt="1"/>
          </p:nvPr>
        </p:nvSpPr>
        <p:spPr>
          <a:xfrm>
            <a:off x="1040802" y="1438510"/>
            <a:ext cx="7116184" cy="2219093"/>
          </a:xfrm>
        </p:spPr>
        <p:txBody>
          <a:bodyPr>
            <a:noAutofit/>
          </a:bodyPr>
          <a:lstStyle>
            <a:lvl1pPr algn="ctr">
              <a:tabLst>
                <a:tab pos="3770219" algn="l"/>
              </a:tabLst>
              <a:defRPr sz="5000" baseline="0">
                <a:solidFill>
                  <a:schemeClr val="accent1"/>
                </a:solidFill>
              </a:defRPr>
            </a:lvl1pPr>
          </a:lstStyle>
          <a:p>
            <a:r>
              <a:rPr lang="en-US" dirty="0"/>
              <a:t>“Click to edit quote.”</a:t>
            </a:r>
          </a:p>
        </p:txBody>
      </p:sp>
      <p:sp>
        <p:nvSpPr>
          <p:cNvPr id="15" name="Text Placeholder 6"/>
          <p:cNvSpPr>
            <a:spLocks noGrp="1"/>
          </p:cNvSpPr>
          <p:nvPr>
            <p:ph type="body" sz="quarter" idx="13" hasCustomPrompt="1"/>
          </p:nvPr>
        </p:nvSpPr>
        <p:spPr>
          <a:xfrm>
            <a:off x="1040802" y="4126419"/>
            <a:ext cx="7116184"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6"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fld id="{276FB33B-BCEE-4E25-B97B-A564B0E1024B}" type="datetime1">
              <a:rPr lang="en-US" smtClean="0"/>
              <a:t>9/24/2018</a:t>
            </a:fld>
            <a:endParaRPr lang="en-US" dirty="0"/>
          </a:p>
        </p:txBody>
      </p:sp>
      <p:sp>
        <p:nvSpPr>
          <p:cNvPr id="18"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1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34411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ull Image Black Circle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6858000"/>
          </a:xfrm>
        </p:spPr>
        <p:txBody>
          <a:bodyPr/>
          <a:lstStyle/>
          <a:p>
            <a:endParaRPr lang="en-US" dirty="0"/>
          </a:p>
        </p:txBody>
      </p:sp>
      <p:sp>
        <p:nvSpPr>
          <p:cNvPr id="2" name="Title 1"/>
          <p:cNvSpPr>
            <a:spLocks noGrp="1"/>
          </p:cNvSpPr>
          <p:nvPr>
            <p:ph type="title" hasCustomPrompt="1"/>
          </p:nvPr>
        </p:nvSpPr>
        <p:spPr>
          <a:xfrm>
            <a:off x="4609968" y="685800"/>
            <a:ext cx="4114800" cy="3959352"/>
          </a:xfrm>
          <a:prstGeom prst="ellipse">
            <a:avLst/>
          </a:prstGeom>
          <a:solidFill>
            <a:srgbClr val="003865">
              <a:alpha val="87843"/>
            </a:srgbClr>
          </a:solidFill>
        </p:spPr>
        <p:txBody>
          <a:bodyPr>
            <a:noAutofit/>
          </a:bodyPr>
          <a:lstStyle>
            <a:lvl1pPr algn="ctr">
              <a:tabLst>
                <a:tab pos="2341504" algn="l"/>
                <a:tab pos="3770219" algn="l"/>
              </a:tabLst>
              <a:defRPr sz="5500" baseline="0">
                <a:solidFill>
                  <a:schemeClr val="bg1"/>
                </a:solidFill>
              </a:defRPr>
            </a:lvl1pPr>
          </a:lstStyle>
          <a:p>
            <a:r>
              <a:rPr lang="en-US" dirty="0"/>
              <a:t>Click to edit title</a:t>
            </a:r>
          </a:p>
        </p:txBody>
      </p:sp>
      <p:sp>
        <p:nvSpPr>
          <p:cNvPr id="3" name="Date Placeholder 2"/>
          <p:cNvSpPr>
            <a:spLocks noGrp="1"/>
          </p:cNvSpPr>
          <p:nvPr>
            <p:ph type="dt" sz="half" idx="10"/>
          </p:nvPr>
        </p:nvSpPr>
        <p:spPr/>
        <p:txBody>
          <a:bodyPr/>
          <a:lstStyle>
            <a:lvl1pPr>
              <a:defRPr>
                <a:solidFill>
                  <a:schemeClr val="bg1"/>
                </a:solidFill>
              </a:defRPr>
            </a:lvl1pPr>
          </a:lstStyle>
          <a:p>
            <a:fld id="{37C3B6E0-E413-4EA2-9B23-AF69A1623F89}" type="datetime1">
              <a:rPr lang="en-US" smtClean="0"/>
              <a:t>9/24/2018</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092258399"/>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ull Image Multiple Circle Overlay">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a:xfrm>
            <a:off x="0" y="0"/>
            <a:ext cx="9144000" cy="6858000"/>
          </a:xfrm>
        </p:spPr>
        <p:txBody>
          <a:bodyPr/>
          <a:lstStyle/>
          <a:p>
            <a:endParaRPr lang="en-US" dirty="0"/>
          </a:p>
        </p:txBody>
      </p:sp>
      <p:sp>
        <p:nvSpPr>
          <p:cNvPr id="2" name="Title 1"/>
          <p:cNvSpPr>
            <a:spLocks noGrp="1"/>
          </p:cNvSpPr>
          <p:nvPr>
            <p:ph type="title" hasCustomPrompt="1"/>
          </p:nvPr>
        </p:nvSpPr>
        <p:spPr>
          <a:xfrm>
            <a:off x="4267199" y="912530"/>
            <a:ext cx="3519141" cy="3403438"/>
          </a:xfrm>
          <a:prstGeom prst="ellipse">
            <a:avLst/>
          </a:prstGeom>
          <a:solidFill>
            <a:srgbClr val="003865">
              <a:alpha val="87843"/>
            </a:srgbClr>
          </a:solidFill>
        </p:spPr>
        <p:txBody>
          <a:bodyPr>
            <a:noAutofit/>
          </a:bodyPr>
          <a:lstStyle>
            <a:lvl1pPr algn="ctr">
              <a:tabLst>
                <a:tab pos="3770219" algn="l"/>
              </a:tabLst>
              <a:defRPr sz="4500" baseline="0">
                <a:solidFill>
                  <a:schemeClr val="bg1"/>
                </a:solidFill>
              </a:defRPr>
            </a:lvl1pPr>
          </a:lstStyle>
          <a:p>
            <a:r>
              <a:rPr lang="en-US" dirty="0"/>
              <a:t>Click to edit title</a:t>
            </a:r>
          </a:p>
        </p:txBody>
      </p:sp>
      <p:sp>
        <p:nvSpPr>
          <p:cNvPr id="9" name="Text Placeholder 7"/>
          <p:cNvSpPr>
            <a:spLocks noGrp="1"/>
          </p:cNvSpPr>
          <p:nvPr>
            <p:ph type="body" sz="quarter" idx="14" hasCustomPrompt="1"/>
          </p:nvPr>
        </p:nvSpPr>
        <p:spPr>
          <a:xfrm>
            <a:off x="7158613" y="524007"/>
            <a:ext cx="1616475" cy="1521646"/>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dirty="0"/>
              <a:t>Second Point</a:t>
            </a:r>
          </a:p>
        </p:txBody>
      </p:sp>
      <p:sp>
        <p:nvSpPr>
          <p:cNvPr id="8" name="Text Placeholder 7"/>
          <p:cNvSpPr>
            <a:spLocks noGrp="1"/>
          </p:cNvSpPr>
          <p:nvPr>
            <p:ph type="body" sz="quarter" idx="13" hasCustomPrompt="1"/>
          </p:nvPr>
        </p:nvSpPr>
        <p:spPr>
          <a:xfrm>
            <a:off x="6667369" y="3298351"/>
            <a:ext cx="1978484" cy="1916747"/>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dirty="0"/>
              <a:t>Third Point</a:t>
            </a:r>
          </a:p>
        </p:txBody>
      </p:sp>
      <p:sp>
        <p:nvSpPr>
          <p:cNvPr id="3" name="Date Placeholder 2"/>
          <p:cNvSpPr>
            <a:spLocks noGrp="1"/>
          </p:cNvSpPr>
          <p:nvPr>
            <p:ph type="dt" sz="half" idx="10"/>
          </p:nvPr>
        </p:nvSpPr>
        <p:spPr/>
        <p:txBody>
          <a:bodyPr/>
          <a:lstStyle>
            <a:lvl1pPr>
              <a:defRPr>
                <a:solidFill>
                  <a:schemeClr val="bg1"/>
                </a:solidFill>
              </a:defRPr>
            </a:lvl1pPr>
          </a:lstStyle>
          <a:p>
            <a:fld id="{438A7556-21FA-4204-9DD6-1F6FDEC2C796}" type="datetime1">
              <a:rPr lang="en-US" smtClean="0"/>
              <a:t>9/24/2018</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11004216"/>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Black Box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6858000"/>
          </a:xfrm>
        </p:spPr>
        <p:txBody>
          <a:bodyPr/>
          <a:lstStyle/>
          <a:p>
            <a:endParaRPr lang="en-US" dirty="0"/>
          </a:p>
        </p:txBody>
      </p:sp>
      <p:sp>
        <p:nvSpPr>
          <p:cNvPr id="2" name="Title 1"/>
          <p:cNvSpPr>
            <a:spLocks noGrp="1"/>
          </p:cNvSpPr>
          <p:nvPr>
            <p:ph type="title" hasCustomPrompt="1"/>
          </p:nvPr>
        </p:nvSpPr>
        <p:spPr>
          <a:xfrm>
            <a:off x="1724608" y="1609867"/>
            <a:ext cx="5694788" cy="3638266"/>
          </a:xfrm>
          <a:solidFill>
            <a:srgbClr val="003865">
              <a:alpha val="87843"/>
            </a:srgbClr>
          </a:solidFill>
        </p:spPr>
        <p:txBody>
          <a:bodyPr>
            <a:noAutofit/>
          </a:bodyPr>
          <a:lstStyle>
            <a:lvl1pPr algn="ctr">
              <a:spcAft>
                <a:spcPts val="1000"/>
              </a:spcAft>
              <a:tabLst>
                <a:tab pos="3770219" algn="l"/>
              </a:tabLst>
              <a:defRPr sz="7000" baseline="0">
                <a:solidFill>
                  <a:schemeClr val="bg1"/>
                </a:solidFill>
              </a:defRPr>
            </a:lvl1pPr>
          </a:lstStyle>
          <a:p>
            <a:r>
              <a:rPr lang="en-US" dirty="0"/>
              <a:t>Quote or </a:t>
            </a:r>
            <a:br>
              <a:rPr lang="en-US" dirty="0"/>
            </a:br>
            <a:r>
              <a:rPr lang="en-US" dirty="0"/>
              <a:t>Statement</a:t>
            </a:r>
          </a:p>
        </p:txBody>
      </p:sp>
      <p:sp>
        <p:nvSpPr>
          <p:cNvPr id="3" name="Date Placeholder 2"/>
          <p:cNvSpPr>
            <a:spLocks noGrp="1"/>
          </p:cNvSpPr>
          <p:nvPr>
            <p:ph type="dt" sz="half" idx="10"/>
          </p:nvPr>
        </p:nvSpPr>
        <p:spPr/>
        <p:txBody>
          <a:bodyPr/>
          <a:lstStyle>
            <a:lvl1pPr>
              <a:defRPr>
                <a:solidFill>
                  <a:schemeClr val="bg1"/>
                </a:solidFill>
              </a:defRPr>
            </a:lvl1pPr>
          </a:lstStyle>
          <a:p>
            <a:fld id="{0EB49D9C-C4C1-46A9-AED8-599F8B47287F}" type="datetime1">
              <a:rPr lang="en-US" smtClean="0"/>
              <a:t>9/24/2018</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06771762"/>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28650" y="1389686"/>
            <a:ext cx="7886700" cy="1340989"/>
          </a:xfrm>
        </p:spPr>
        <p:txBody>
          <a:bodyPr>
            <a:noAutofit/>
          </a:bodyPr>
          <a:lstStyle>
            <a:lvl1pPr algn="ctr">
              <a:tabLst>
                <a:tab pos="3770219" algn="l"/>
              </a:tabLst>
              <a:defRPr sz="7000">
                <a:solidFill>
                  <a:schemeClr val="accent2"/>
                </a:solidFill>
              </a:defRPr>
            </a:lvl1pPr>
          </a:lstStyle>
          <a:p>
            <a:r>
              <a:rPr lang="en-US" dirty="0"/>
              <a:t>Quote or Statement</a:t>
            </a:r>
          </a:p>
        </p:txBody>
      </p:sp>
      <p:sp>
        <p:nvSpPr>
          <p:cNvPr id="10" name="Text Placeholder 6"/>
          <p:cNvSpPr>
            <a:spLocks noGrp="1"/>
          </p:cNvSpPr>
          <p:nvPr>
            <p:ph type="body" sz="quarter" idx="13" hasCustomPrompt="1"/>
          </p:nvPr>
        </p:nvSpPr>
        <p:spPr>
          <a:xfrm>
            <a:off x="628650" y="2925702"/>
            <a:ext cx="78867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chemeClr val="bg1"/>
                </a:solidFill>
              </a:defRPr>
            </a:lvl1pPr>
          </a:lstStyle>
          <a:p>
            <a:fld id="{D094F804-653A-41F1-A565-1098D9DEB37A}" type="datetime1">
              <a:rPr lang="en-US" smtClean="0"/>
              <a:t>9/24/2018</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795370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Quote Solid Light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389686"/>
            <a:ext cx="9144000" cy="1340989"/>
          </a:xfrm>
          <a:solidFill>
            <a:schemeClr val="tx1"/>
          </a:solidFill>
        </p:spPr>
        <p:txBody>
          <a:bodyPr>
            <a:noAutofit/>
          </a:bodyPr>
          <a:lstStyle>
            <a:lvl1pPr algn="ctr">
              <a:tabLst>
                <a:tab pos="3770219" algn="l"/>
              </a:tabLst>
              <a:defRPr sz="7000">
                <a:solidFill>
                  <a:schemeClr val="accent2"/>
                </a:solidFill>
              </a:defRPr>
            </a:lvl1pPr>
          </a:lstStyle>
          <a:p>
            <a:r>
              <a:rPr lang="en-US" dirty="0"/>
              <a:t>Quote or Statement</a:t>
            </a:r>
          </a:p>
        </p:txBody>
      </p:sp>
      <p:sp>
        <p:nvSpPr>
          <p:cNvPr id="8" name="Text Placeholder 6"/>
          <p:cNvSpPr>
            <a:spLocks noGrp="1"/>
          </p:cNvSpPr>
          <p:nvPr>
            <p:ph type="body" sz="quarter" idx="13" hasCustomPrompt="1"/>
          </p:nvPr>
        </p:nvSpPr>
        <p:spPr>
          <a:xfrm>
            <a:off x="628650" y="2925702"/>
            <a:ext cx="78867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p>
            <a:fld id="{466A75E6-E45B-4C5D-981E-7C8ED0C72F5D}" type="datetime1">
              <a:rPr lang="en-US" smtClean="0"/>
              <a:t>9/24/2018</a:t>
            </a:fld>
            <a:endParaRPr lang="en-US" dirty="0"/>
          </a:p>
        </p:txBody>
      </p:sp>
      <p:sp>
        <p:nvSpPr>
          <p:cNvPr id="5" name="Footer Placeholder 4"/>
          <p:cNvSpPr>
            <a:spLocks noGrp="1"/>
          </p:cNvSpPr>
          <p:nvPr>
            <p:ph type="ftr" sz="quarter" idx="12"/>
          </p:nvPr>
        </p:nvSpPr>
        <p:spPr/>
        <p:txBody>
          <a:bodyPr/>
          <a:lstStyle>
            <a:lvl1pPr>
              <a:defRPr>
                <a:solidFill>
                  <a:schemeClr val="tx2"/>
                </a:solidFill>
              </a:defRPr>
            </a:lvl1pPr>
          </a:lstStyle>
          <a:p>
            <a:r>
              <a:rPr lang="en-US" dirty="0"/>
              <a:t>Optional Tagline Goes Here |  mndot.gov/</a:t>
            </a:r>
          </a:p>
        </p:txBody>
      </p:sp>
      <p:sp>
        <p:nvSpPr>
          <p:cNvPr id="4" name="Slide Number Placeholder 3"/>
          <p:cNvSpPr>
            <a:spLocks noGrp="1"/>
          </p:cNvSpPr>
          <p:nvPr>
            <p:ph type="sldNum" sz="quarter" idx="11"/>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309155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Full Image Background">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a:xfrm>
            <a:off x="0" y="0"/>
            <a:ext cx="9144000" cy="6858000"/>
          </a:xfrm>
        </p:spPr>
        <p:txBody>
          <a:bodyPr/>
          <a:lstStyle>
            <a:lvl1pPr>
              <a:defRPr/>
            </a:lvl1pPr>
          </a:lstStyle>
          <a:p>
            <a:r>
              <a:rPr lang="en-US" dirty="0"/>
              <a:t>Click icon to edit background picture</a:t>
            </a:r>
          </a:p>
        </p:txBody>
      </p:sp>
      <p:sp>
        <p:nvSpPr>
          <p:cNvPr id="12" name="Title 1"/>
          <p:cNvSpPr>
            <a:spLocks noGrp="1"/>
          </p:cNvSpPr>
          <p:nvPr>
            <p:ph type="title" hasCustomPrompt="1"/>
          </p:nvPr>
        </p:nvSpPr>
        <p:spPr>
          <a:xfrm>
            <a:off x="628650" y="1389686"/>
            <a:ext cx="7886700" cy="1340989"/>
          </a:xfrm>
        </p:spPr>
        <p:txBody>
          <a:bodyPr>
            <a:noAutofit/>
          </a:bodyPr>
          <a:lstStyle>
            <a:lvl1pPr algn="ctr">
              <a:tabLst>
                <a:tab pos="3770219" algn="l"/>
              </a:tabLst>
              <a:defRPr sz="7000">
                <a:solidFill>
                  <a:schemeClr val="bg1"/>
                </a:solidFill>
              </a:defRPr>
            </a:lvl1pPr>
          </a:lstStyle>
          <a:p>
            <a:r>
              <a:rPr lang="en-US" dirty="0"/>
              <a:t>Quote or Statement</a:t>
            </a:r>
          </a:p>
        </p:txBody>
      </p:sp>
      <p:sp>
        <p:nvSpPr>
          <p:cNvPr id="13" name="Text Placeholder 6"/>
          <p:cNvSpPr>
            <a:spLocks noGrp="1"/>
          </p:cNvSpPr>
          <p:nvPr>
            <p:ph type="body" sz="quarter" idx="13" hasCustomPrompt="1"/>
          </p:nvPr>
        </p:nvSpPr>
        <p:spPr>
          <a:xfrm>
            <a:off x="628650" y="2925702"/>
            <a:ext cx="7886700" cy="2673435"/>
          </a:xfrm>
        </p:spPr>
        <p:txBody>
          <a:bodyPr anchor="ctr"/>
          <a:lstStyle>
            <a:lvl1pPr marL="0" indent="0" algn="ctr">
              <a:lnSpc>
                <a:spcPct val="100000"/>
              </a:lnSpc>
              <a:spcBef>
                <a:spcPts val="0"/>
              </a:spcBef>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chemeClr val="bg1"/>
                </a:solidFill>
              </a:defRPr>
            </a:lvl1pPr>
          </a:lstStyle>
          <a:p>
            <a:fld id="{F8B25D9D-5365-41CD-BF43-4FFFCBF4BBDA}" type="datetime1">
              <a:rPr lang="en-US" smtClean="0"/>
              <a:t>9/24/2018</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947260539"/>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ig Number - Image Background">
    <p:bg>
      <p:bgPr>
        <a:solidFill>
          <a:schemeClr val="bg1"/>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0"/>
            <a:ext cx="9144000" cy="6858000"/>
          </a:xfrm>
        </p:spPr>
        <p:txBody>
          <a:bodyPr/>
          <a:lstStyle/>
          <a:p>
            <a:endParaRPr lang="en-US" dirty="0"/>
          </a:p>
        </p:txBody>
      </p:sp>
      <p:sp>
        <p:nvSpPr>
          <p:cNvPr id="2" name="Title 1"/>
          <p:cNvSpPr>
            <a:spLocks noGrp="1"/>
          </p:cNvSpPr>
          <p:nvPr>
            <p:ph type="title" hasCustomPrompt="1"/>
          </p:nvPr>
        </p:nvSpPr>
        <p:spPr>
          <a:xfrm>
            <a:off x="4068104" y="624469"/>
            <a:ext cx="3898746" cy="4008491"/>
          </a:xfrm>
          <a:prstGeom prst="ellipse">
            <a:avLst/>
          </a:prstGeom>
          <a:solidFill>
            <a:schemeClr val="bg1"/>
          </a:solidFill>
        </p:spPr>
        <p:txBody>
          <a:bodyPr>
            <a:noAutofit/>
          </a:bodyPr>
          <a:lstStyle>
            <a:lvl1pPr algn="ctr">
              <a:tabLst>
                <a:tab pos="3770219" algn="l"/>
              </a:tabLst>
              <a:defRPr sz="6000" baseline="0">
                <a:solidFill>
                  <a:schemeClr val="accent1"/>
                </a:solidFill>
              </a:defRPr>
            </a:lvl1pPr>
          </a:lstStyle>
          <a:p>
            <a:r>
              <a:rPr lang="en-US" dirty="0"/>
              <a:t>Click to edit title.</a:t>
            </a:r>
          </a:p>
        </p:txBody>
      </p:sp>
      <p:sp>
        <p:nvSpPr>
          <p:cNvPr id="9" name="Text Placeholder 8"/>
          <p:cNvSpPr>
            <a:spLocks noGrp="1"/>
          </p:cNvSpPr>
          <p:nvPr>
            <p:ph type="body" sz="quarter" idx="15" hasCustomPrompt="1"/>
          </p:nvPr>
        </p:nvSpPr>
        <p:spPr>
          <a:xfrm>
            <a:off x="754100" y="0"/>
            <a:ext cx="2989660" cy="5086350"/>
          </a:xfrm>
        </p:spPr>
        <p:txBody>
          <a:bodyPr>
            <a:noAutofit/>
          </a:bodyPr>
          <a:lstStyle>
            <a:lvl1pPr marL="0" indent="0" algn="ctr">
              <a:spcBef>
                <a:spcPts val="0"/>
              </a:spcBef>
              <a:spcAft>
                <a:spcPts val="0"/>
              </a:spcAft>
              <a:buNone/>
              <a:defRPr sz="39999" i="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chemeClr val="bg1"/>
                </a:solidFill>
              </a:defRPr>
            </a:lvl1pPr>
          </a:lstStyle>
          <a:p>
            <a:fld id="{8CC894EF-7DC0-4B7C-83F8-29D989AA60F6}" type="datetime1">
              <a:rPr lang="en-US" smtClean="0"/>
              <a:t>9/24/2018</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76447323"/>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ig Number -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27409" y="1090051"/>
            <a:ext cx="3898746" cy="3996299"/>
          </a:xfrm>
          <a:prstGeom prst="ellipse">
            <a:avLst/>
          </a:prstGeom>
          <a:solidFill>
            <a:schemeClr val="bg1"/>
          </a:solidFill>
        </p:spPr>
        <p:txBody>
          <a:bodyPr>
            <a:noAutofit/>
          </a:bodyPr>
          <a:lstStyle>
            <a:lvl1pPr algn="ctr">
              <a:tabLst>
                <a:tab pos="3770219" algn="l"/>
              </a:tabLst>
              <a:defRPr sz="6000" baseline="0">
                <a:solidFill>
                  <a:schemeClr val="accent1"/>
                </a:solidFill>
              </a:defRPr>
            </a:lvl1pPr>
          </a:lstStyle>
          <a:p>
            <a:r>
              <a:rPr lang="en-US" dirty="0"/>
              <a:t>Click to edit title.</a:t>
            </a:r>
          </a:p>
        </p:txBody>
      </p:sp>
      <p:sp>
        <p:nvSpPr>
          <p:cNvPr id="10" name="Text Placeholder 8"/>
          <p:cNvSpPr>
            <a:spLocks noGrp="1"/>
          </p:cNvSpPr>
          <p:nvPr>
            <p:ph type="body" sz="quarter" idx="15" hasCustomPrompt="1"/>
          </p:nvPr>
        </p:nvSpPr>
        <p:spPr>
          <a:xfrm>
            <a:off x="754100" y="0"/>
            <a:ext cx="2989660" cy="5086350"/>
          </a:xfrm>
        </p:spPr>
        <p:txBody>
          <a:bodyPr>
            <a:noAutofit/>
          </a:bodyPr>
          <a:lstStyle>
            <a:lvl1pPr marL="0" indent="0" algn="ctr">
              <a:spcBef>
                <a:spcPts val="0"/>
              </a:spcBef>
              <a:spcAft>
                <a:spcPts val="0"/>
              </a:spcAft>
              <a:buNone/>
              <a:defRPr sz="39999" i="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chemeClr val="bg1"/>
                </a:solidFill>
              </a:defRPr>
            </a:lvl1pPr>
          </a:lstStyle>
          <a:p>
            <a:fld id="{578DBCF0-11C3-4F19-90D9-2EE7F00784FE}" type="datetime1">
              <a:rPr lang="en-US" smtClean="0"/>
              <a:t>9/24/2018</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882116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628650" y="2212736"/>
            <a:ext cx="7886700" cy="1472163"/>
          </a:xfrm>
        </p:spPr>
        <p:txBody>
          <a:bodyPr>
            <a:noAutofit/>
          </a:bodyPr>
          <a:lstStyle>
            <a:lvl1pPr algn="ctr">
              <a:tabLst>
                <a:tab pos="3770219" algn="l"/>
              </a:tabLst>
              <a:defRPr sz="7000">
                <a:solidFill>
                  <a:schemeClr val="bg1"/>
                </a:solidFill>
              </a:defRPr>
            </a:lvl1pPr>
          </a:lstStyle>
          <a:p>
            <a:r>
              <a:rPr lang="en-US" dirty="0"/>
              <a:t>Thank you!</a:t>
            </a:r>
          </a:p>
        </p:txBody>
      </p:sp>
      <p:sp>
        <p:nvSpPr>
          <p:cNvPr id="11" name="Text Placeholder 6"/>
          <p:cNvSpPr>
            <a:spLocks noGrp="1"/>
          </p:cNvSpPr>
          <p:nvPr>
            <p:ph type="body" sz="quarter" idx="13" hasCustomPrompt="1"/>
          </p:nvPr>
        </p:nvSpPr>
        <p:spPr>
          <a:xfrm>
            <a:off x="628650" y="3684897"/>
            <a:ext cx="78867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bg1"/>
                </a:solidFill>
              </a:defRPr>
            </a:lvl1pPr>
          </a:lstStyle>
          <a:p>
            <a:fld id="{D094F804-653A-41F1-A565-1098D9DEB37A}" type="datetime1">
              <a:rPr lang="en-US" smtClean="0"/>
              <a:t>9/24/2018</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
        <p:nvSpPr>
          <p:cNvPr id="8" name="Rectangle 7"/>
          <p:cNvSpPr/>
          <p:nvPr userDrawn="1"/>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9"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42754" y="825690"/>
            <a:ext cx="3858492" cy="457200"/>
          </a:xfrm>
          <a:prstGeom prst="rect">
            <a:avLst/>
          </a:prstGeom>
        </p:spPr>
      </p:pic>
    </p:spTree>
    <p:extLst>
      <p:ext uri="{BB962C8B-B14F-4D97-AF65-F5344CB8AC3E}">
        <p14:creationId xmlns:p14="http://schemas.microsoft.com/office/powerpoint/2010/main" val="5559638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2_Quote Solid Light Background">
    <p:bg>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651380"/>
            <a:ext cx="9144000" cy="1733266"/>
          </a:xfrm>
          <a:solidFill>
            <a:schemeClr val="tx1"/>
          </a:solidFill>
        </p:spPr>
        <p:txBody>
          <a:bodyPr>
            <a:noAutofit/>
          </a:bodyPr>
          <a:lstStyle>
            <a:lvl1pPr algn="ctr">
              <a:tabLst>
                <a:tab pos="3770219" algn="l"/>
              </a:tabLst>
              <a:defRPr sz="7000">
                <a:solidFill>
                  <a:schemeClr val="bg1"/>
                </a:solidFill>
              </a:defRPr>
            </a:lvl1pPr>
          </a:lstStyle>
          <a:p>
            <a:r>
              <a:rPr lang="en-US" dirty="0"/>
              <a:t>Thank you!</a:t>
            </a:r>
          </a:p>
        </p:txBody>
      </p:sp>
      <p:sp>
        <p:nvSpPr>
          <p:cNvPr id="8" name="Text Placeholder 6"/>
          <p:cNvSpPr>
            <a:spLocks noGrp="1"/>
          </p:cNvSpPr>
          <p:nvPr>
            <p:ph type="body" sz="quarter" idx="13" hasCustomPrompt="1"/>
          </p:nvPr>
        </p:nvSpPr>
        <p:spPr>
          <a:xfrm>
            <a:off x="628650" y="3521123"/>
            <a:ext cx="7886700" cy="2681374"/>
          </a:xfrm>
        </p:spPr>
        <p:txBody>
          <a:bodyPr anchor="ctr"/>
          <a:lstStyle>
            <a:lvl1pPr marL="0" indent="0" algn="ctr">
              <a:lnSpc>
                <a:spcPct val="100000"/>
              </a:lnSpc>
              <a:spcBef>
                <a:spcPts val="0"/>
              </a:spcBef>
              <a:buNone/>
              <a:defRPr baseline="0">
                <a:solidFill>
                  <a:schemeClr val="tx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tx2"/>
                </a:solidFill>
              </a:defRPr>
            </a:lvl1pPr>
          </a:lstStyle>
          <a:p>
            <a:fld id="{466A75E6-E45B-4C5D-981E-7C8ED0C72F5D}" type="datetime1">
              <a:rPr lang="en-US" smtClean="0"/>
              <a:pPr/>
              <a:t>9/24/2018</a:t>
            </a:fld>
            <a:endParaRPr lang="en-US" dirty="0"/>
          </a:p>
        </p:txBody>
      </p:sp>
      <p:sp>
        <p:nvSpPr>
          <p:cNvPr id="5" name="Footer Placeholder 4"/>
          <p:cNvSpPr>
            <a:spLocks noGrp="1"/>
          </p:cNvSpPr>
          <p:nvPr>
            <p:ph type="ftr" sz="quarter" idx="12"/>
          </p:nvPr>
        </p:nvSpPr>
        <p:spPr/>
        <p:txBody>
          <a:bodyPr/>
          <a:lstStyle>
            <a:lvl1pPr>
              <a:defRPr>
                <a:solidFill>
                  <a:schemeClr val="tx1"/>
                </a:solidFill>
              </a:defRPr>
            </a:lvl1pPr>
          </a:lstStyle>
          <a:p>
            <a:r>
              <a:rPr lang="en-US" dirty="0">
                <a:solidFill>
                  <a:schemeClr val="tx2"/>
                </a:solidFill>
              </a:rPr>
              <a:t>Optional Tagline Goes Here</a:t>
            </a:r>
            <a:r>
              <a:rPr lang="en-US" dirty="0"/>
              <a:t> </a:t>
            </a:r>
            <a:r>
              <a:rPr lang="en-US" dirty="0">
                <a:solidFill>
                  <a:schemeClr val="accent1"/>
                </a:solidFill>
              </a:rPr>
              <a:t>|</a:t>
            </a:r>
            <a:r>
              <a:rPr lang="en-US" dirty="0"/>
              <a:t>  mndot.gov/</a:t>
            </a:r>
            <a:endParaRPr lang="en-US" dirty="0">
              <a:solidFill>
                <a:schemeClr val="tx2"/>
              </a:solidFill>
            </a:endParaRPr>
          </a:p>
        </p:txBody>
      </p:sp>
      <p:sp>
        <p:nvSpPr>
          <p:cNvPr id="4" name="Slide Number Placeholder 3"/>
          <p:cNvSpPr>
            <a:spLocks noGrp="1"/>
          </p:cNvSpPr>
          <p:nvPr>
            <p:ph type="sldNum" sz="quarter" idx="11"/>
          </p:nvPr>
        </p:nvSpPr>
        <p:spPr/>
        <p:txBody>
          <a:bodyPr/>
          <a:lstStyle>
            <a:lvl1pPr>
              <a:defRPr>
                <a:solidFill>
                  <a:schemeClr val="tx2"/>
                </a:solidFill>
              </a:defRPr>
            </a:lvl1pPr>
          </a:lstStyle>
          <a:p>
            <a:fld id="{48F63A3B-78C7-47BE-AE5E-E10140E04643}" type="slidenum">
              <a:rPr lang="en-US" smtClean="0"/>
              <a:pPr/>
              <a:t>‹#›</a:t>
            </a:fld>
            <a:endParaRPr lang="en-US" dirty="0"/>
          </a:p>
        </p:txBody>
      </p:sp>
      <p:sp>
        <p:nvSpPr>
          <p:cNvPr id="6" name="Rectangle 5"/>
          <p:cNvSpPr/>
          <p:nvPr userDrawn="1"/>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9"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42754" y="704087"/>
            <a:ext cx="3858492" cy="457200"/>
          </a:xfrm>
          <a:prstGeom prst="rect">
            <a:avLst/>
          </a:prstGeom>
        </p:spPr>
      </p:pic>
    </p:spTree>
    <p:extLst>
      <p:ext uri="{BB962C8B-B14F-4D97-AF65-F5344CB8AC3E}">
        <p14:creationId xmlns:p14="http://schemas.microsoft.com/office/powerpoint/2010/main" val="22908971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 General (Blue)">
    <p:bg>
      <p:bgPr>
        <a:solidFill>
          <a:schemeClr val="tx1"/>
        </a:solidFill>
        <a:effectLst/>
      </p:bgPr>
    </p:bg>
    <p:spTree>
      <p:nvGrpSpPr>
        <p:cNvPr id="1" name=""/>
        <p:cNvGrpSpPr/>
        <p:nvPr/>
      </p:nvGrpSpPr>
      <p:grpSpPr>
        <a:xfrm>
          <a:off x="0" y="0"/>
          <a:ext cx="0" cy="0"/>
          <a:chOff x="0" y="0"/>
          <a:chExt cx="0" cy="0"/>
        </a:xfrm>
      </p:grpSpPr>
      <p:sp>
        <p:nvSpPr>
          <p:cNvPr id="10" name="Rectangle 9"/>
          <p:cNvSpPr/>
          <p:nvPr/>
        </p:nvSpPr>
        <p:spPr>
          <a:xfrm>
            <a:off x="0" y="5387787"/>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2" name="Title 1"/>
          <p:cNvSpPr>
            <a:spLocks noGrp="1"/>
          </p:cNvSpPr>
          <p:nvPr>
            <p:ph type="ctrTitle" hasCustomPrompt="1"/>
          </p:nvPr>
        </p:nvSpPr>
        <p:spPr>
          <a:xfrm>
            <a:off x="0" y="4188565"/>
            <a:ext cx="9144000" cy="1199223"/>
          </a:xfrm>
          <a:solidFill>
            <a:srgbClr val="00A3E2"/>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a:t>Click to enter the slideshow title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0854" y="1114104"/>
            <a:ext cx="5182292" cy="1828800"/>
          </a:xfrm>
          <a:prstGeom prst="rect">
            <a:avLst/>
          </a:prstGeom>
        </p:spPr>
      </p:pic>
      <p:sp>
        <p:nvSpPr>
          <p:cNvPr id="17" name="Text Placeholder 10"/>
          <p:cNvSpPr>
            <a:spLocks noGrp="1"/>
          </p:cNvSpPr>
          <p:nvPr>
            <p:ph type="body" sz="quarter" idx="14" hasCustomPrompt="1"/>
          </p:nvPr>
        </p:nvSpPr>
        <p:spPr>
          <a:xfrm>
            <a:off x="2101851" y="5644884"/>
            <a:ext cx="4940300" cy="574940"/>
          </a:xfrm>
        </p:spPr>
        <p:txBody>
          <a:bodyPr>
            <a:normAutofit/>
          </a:bodyPr>
          <a:lstStyle>
            <a:lvl1pPr marL="0" indent="0" algn="ctr">
              <a:spcBef>
                <a:spcPts val="0"/>
              </a:spcBef>
              <a:spcAft>
                <a:spcPts val="750"/>
              </a:spcAft>
              <a:buNone/>
              <a:defRPr sz="1350" baseline="0"/>
            </a:lvl1pPr>
          </a:lstStyle>
          <a:p>
            <a:r>
              <a:rPr lang="en-US" dirty="0" err="1"/>
              <a:t>Firstname</a:t>
            </a:r>
            <a:r>
              <a:rPr lang="en-US" dirty="0"/>
              <a:t> | </a:t>
            </a:r>
            <a:r>
              <a:rPr lang="en-US" dirty="0" err="1"/>
              <a:t>Lastname</a:t>
            </a:r>
            <a:endParaRPr lang="en-US" dirty="0"/>
          </a:p>
        </p:txBody>
      </p:sp>
      <p:sp>
        <p:nvSpPr>
          <p:cNvPr id="2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r>
              <a:rPr lang="en-US" dirty="0">
                <a:solidFill>
                  <a:srgbClr val="000000"/>
                </a:solidFill>
              </a:rPr>
              <a:t>Optional Plan Title Here </a:t>
            </a:r>
            <a:r>
              <a:rPr lang="en-US" dirty="0">
                <a:solidFill>
                  <a:srgbClr val="003865"/>
                </a:solidFill>
              </a:rPr>
              <a:t>|</a:t>
            </a:r>
            <a:r>
              <a:rPr lang="en-US" dirty="0">
                <a:solidFill>
                  <a:srgbClr val="000000"/>
                </a:solidFill>
              </a:rPr>
              <a:t> www.MinnesotaGO.org</a:t>
            </a:r>
          </a:p>
        </p:txBody>
      </p:sp>
      <p:sp>
        <p:nvSpPr>
          <p:cNvPr id="24" name="Slide Number Placeholder 18"/>
          <p:cNvSpPr>
            <a:spLocks noGrp="1"/>
          </p:cNvSpPr>
          <p:nvPr>
            <p:ph type="sldNum" sz="quarter" idx="16"/>
          </p:nvPr>
        </p:nvSpPr>
        <p:spPr>
          <a:xfrm>
            <a:off x="7418349" y="6356351"/>
            <a:ext cx="1097001" cy="365125"/>
          </a:xfrm>
        </p:spPr>
        <p:txBody>
          <a:bodyPr/>
          <a:lstStyle/>
          <a:p>
            <a:fld id="{48F63A3B-78C7-47BE-AE5E-E10140E04643}" type="slidenum">
              <a:rPr lang="en-US" smtClean="0">
                <a:solidFill>
                  <a:srgbClr val="000000"/>
                </a:solidFill>
              </a:rPr>
              <a:pPr/>
              <a:t>‹#›</a:t>
            </a:fld>
            <a:endParaRPr lang="en-US" dirty="0">
              <a:solidFill>
                <a:srgbClr val="000000"/>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251" y="6249087"/>
            <a:ext cx="2233382" cy="618666"/>
          </a:xfrm>
          <a:prstGeom prst="rect">
            <a:avLst/>
          </a:prstGeom>
        </p:spPr>
      </p:pic>
    </p:spTree>
    <p:extLst>
      <p:ext uri="{BB962C8B-B14F-4D97-AF65-F5344CB8AC3E}">
        <p14:creationId xmlns:p14="http://schemas.microsoft.com/office/powerpoint/2010/main" val="332928344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itle - General (White)">
    <p:bg>
      <p:bgPr>
        <a:solidFill>
          <a:schemeClr val="bg1"/>
        </a:solidFill>
        <a:effectLst/>
      </p:bgPr>
    </p:bg>
    <p:spTree>
      <p:nvGrpSpPr>
        <p:cNvPr id="1" name=""/>
        <p:cNvGrpSpPr/>
        <p:nvPr/>
      </p:nvGrpSpPr>
      <p:grpSpPr>
        <a:xfrm>
          <a:off x="0" y="0"/>
          <a:ext cx="0" cy="0"/>
          <a:chOff x="0" y="0"/>
          <a:chExt cx="0" cy="0"/>
        </a:xfrm>
      </p:grpSpPr>
      <p:sp>
        <p:nvSpPr>
          <p:cNvPr id="10" name="Rectangle 9"/>
          <p:cNvSpPr/>
          <p:nvPr/>
        </p:nvSpPr>
        <p:spPr>
          <a:xfrm>
            <a:off x="0" y="5387787"/>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2" name="Title 1"/>
          <p:cNvSpPr>
            <a:spLocks noGrp="1"/>
          </p:cNvSpPr>
          <p:nvPr>
            <p:ph type="ctrTitle" hasCustomPrompt="1"/>
          </p:nvPr>
        </p:nvSpPr>
        <p:spPr>
          <a:xfrm>
            <a:off x="0" y="4188565"/>
            <a:ext cx="9144000" cy="1199223"/>
          </a:xfrm>
          <a:solidFill>
            <a:schemeClr val="accent1"/>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a:t>Click to enter the slideshow title</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0854" y="1089632"/>
            <a:ext cx="5182292" cy="1828800"/>
          </a:xfrm>
          <a:prstGeom prst="rect">
            <a:avLst/>
          </a:prstGeom>
        </p:spPr>
      </p:pic>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0854" y="1089632"/>
            <a:ext cx="5182292" cy="1828800"/>
          </a:xfrm>
          <a:prstGeom prst="rect">
            <a:avLst/>
          </a:prstGeom>
        </p:spPr>
      </p:pic>
      <p:sp>
        <p:nvSpPr>
          <p:cNvPr id="7" name="Footer Placeholder 6"/>
          <p:cNvSpPr>
            <a:spLocks noGrp="1"/>
          </p:cNvSpPr>
          <p:nvPr>
            <p:ph type="ftr" sz="quarter" idx="16"/>
          </p:nvPr>
        </p:nvSpPr>
        <p:spPr/>
        <p:txBody>
          <a:bodyPr/>
          <a:lstStyle/>
          <a:p>
            <a:r>
              <a:rPr lang="en-US" dirty="0">
                <a:solidFill>
                  <a:srgbClr val="000000"/>
                </a:solidFill>
              </a:rPr>
              <a:t>Optional Plan Title Here | www.MinnesotaGO.org</a:t>
            </a:r>
          </a:p>
        </p:txBody>
      </p:sp>
      <p:sp>
        <p:nvSpPr>
          <p:cNvPr id="8" name="Slide Number Placeholder 7"/>
          <p:cNvSpPr>
            <a:spLocks noGrp="1"/>
          </p:cNvSpPr>
          <p:nvPr>
            <p:ph type="sldNum" sz="quarter" idx="17"/>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26" name="Text Placeholder 10"/>
          <p:cNvSpPr>
            <a:spLocks noGrp="1"/>
          </p:cNvSpPr>
          <p:nvPr>
            <p:ph type="body" sz="quarter" idx="14" hasCustomPrompt="1"/>
          </p:nvPr>
        </p:nvSpPr>
        <p:spPr>
          <a:xfrm>
            <a:off x="2101851" y="5644884"/>
            <a:ext cx="4940300" cy="574940"/>
          </a:xfrm>
        </p:spPr>
        <p:txBody>
          <a:bodyPr>
            <a:normAutofit/>
          </a:bodyPr>
          <a:lstStyle>
            <a:lvl1pPr marL="0" indent="0" algn="ctr">
              <a:spcBef>
                <a:spcPts val="0"/>
              </a:spcBef>
              <a:spcAft>
                <a:spcPts val="750"/>
              </a:spcAft>
              <a:buNone/>
              <a:defRPr sz="1350" baseline="0"/>
            </a:lvl1pPr>
          </a:lstStyle>
          <a:p>
            <a:r>
              <a:rPr lang="en-US" dirty="0" err="1"/>
              <a:t>Firstname</a:t>
            </a:r>
            <a:r>
              <a:rPr lang="en-US" dirty="0"/>
              <a:t> | </a:t>
            </a:r>
            <a:r>
              <a:rPr lang="en-US" dirty="0" err="1"/>
              <a:t>Lastname</a:t>
            </a:r>
            <a:endParaRPr lang="en-US"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251" y="6249087"/>
            <a:ext cx="2233382" cy="618666"/>
          </a:xfrm>
          <a:prstGeom prst="rect">
            <a:avLst/>
          </a:prstGeom>
        </p:spPr>
      </p:pic>
    </p:spTree>
    <p:extLst>
      <p:ext uri="{BB962C8B-B14F-4D97-AF65-F5344CB8AC3E}">
        <p14:creationId xmlns:p14="http://schemas.microsoft.com/office/powerpoint/2010/main" val="2103273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itle - Vision (Blue)">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061" y="780205"/>
            <a:ext cx="7149878" cy="2851637"/>
          </a:xfrm>
          <a:prstGeom prst="rect">
            <a:avLst/>
          </a:prstGeom>
        </p:spPr>
      </p:pic>
      <p:sp>
        <p:nvSpPr>
          <p:cNvPr id="10" name="Rectangle 9"/>
          <p:cNvSpPr/>
          <p:nvPr/>
        </p:nvSpPr>
        <p:spPr>
          <a:xfrm>
            <a:off x="0" y="5387787"/>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2" name="Title 1"/>
          <p:cNvSpPr>
            <a:spLocks noGrp="1"/>
          </p:cNvSpPr>
          <p:nvPr>
            <p:ph type="ctrTitle" hasCustomPrompt="1"/>
          </p:nvPr>
        </p:nvSpPr>
        <p:spPr>
          <a:xfrm>
            <a:off x="0" y="4188565"/>
            <a:ext cx="9144000" cy="1199223"/>
          </a:xfrm>
          <a:solidFill>
            <a:srgbClr val="00A3E2"/>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a:t>Click to enter the slideshow title</a:t>
            </a:r>
          </a:p>
        </p:txBody>
      </p:sp>
      <p:sp>
        <p:nvSpPr>
          <p:cNvPr id="9" name="Footer Placeholder 8"/>
          <p:cNvSpPr>
            <a:spLocks noGrp="1"/>
          </p:cNvSpPr>
          <p:nvPr>
            <p:ph type="ftr" sz="quarter" idx="16"/>
          </p:nvPr>
        </p:nvSpPr>
        <p:spPr/>
        <p:txBody>
          <a:bodyPr/>
          <a:lstStyle/>
          <a:p>
            <a:r>
              <a:rPr lang="en-US" dirty="0">
                <a:solidFill>
                  <a:srgbClr val="000000"/>
                </a:solidFill>
              </a:rPr>
              <a:t>Optional Plan Title Here | www.MinnesotaGO.org</a:t>
            </a:r>
          </a:p>
        </p:txBody>
      </p:sp>
      <p:sp>
        <p:nvSpPr>
          <p:cNvPr id="14" name="Slide Number Placeholder 13"/>
          <p:cNvSpPr>
            <a:spLocks noGrp="1"/>
          </p:cNvSpPr>
          <p:nvPr>
            <p:ph type="sldNum" sz="quarter" idx="17"/>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23" name="Text Placeholder 10"/>
          <p:cNvSpPr>
            <a:spLocks noGrp="1"/>
          </p:cNvSpPr>
          <p:nvPr>
            <p:ph type="body" sz="quarter" idx="14" hasCustomPrompt="1"/>
          </p:nvPr>
        </p:nvSpPr>
        <p:spPr>
          <a:xfrm>
            <a:off x="2101851" y="5644884"/>
            <a:ext cx="4940300" cy="574940"/>
          </a:xfrm>
        </p:spPr>
        <p:txBody>
          <a:bodyPr>
            <a:normAutofit/>
          </a:bodyPr>
          <a:lstStyle>
            <a:lvl1pPr marL="0" indent="0" algn="ctr">
              <a:spcBef>
                <a:spcPts val="0"/>
              </a:spcBef>
              <a:spcAft>
                <a:spcPts val="750"/>
              </a:spcAft>
              <a:buNone/>
              <a:defRPr sz="1350" baseline="0"/>
            </a:lvl1pPr>
          </a:lstStyle>
          <a:p>
            <a:r>
              <a:rPr lang="en-US" dirty="0" err="1"/>
              <a:t>Firstname</a:t>
            </a:r>
            <a:r>
              <a:rPr lang="en-US" dirty="0"/>
              <a:t> | </a:t>
            </a:r>
            <a:r>
              <a:rPr lang="en-US" dirty="0" err="1"/>
              <a:t>Lastname</a:t>
            </a:r>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251" y="6249087"/>
            <a:ext cx="2233382" cy="618666"/>
          </a:xfrm>
          <a:prstGeom prst="rect">
            <a:avLst/>
          </a:prstGeom>
        </p:spPr>
      </p:pic>
    </p:spTree>
    <p:extLst>
      <p:ext uri="{BB962C8B-B14F-4D97-AF65-F5344CB8AC3E}">
        <p14:creationId xmlns:p14="http://schemas.microsoft.com/office/powerpoint/2010/main" val="275286940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 Multimodal (Blue)">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080" y="780205"/>
            <a:ext cx="7307600" cy="2851637"/>
          </a:xfrm>
          <a:prstGeom prst="rect">
            <a:avLst/>
          </a:prstGeom>
        </p:spPr>
      </p:pic>
      <p:sp>
        <p:nvSpPr>
          <p:cNvPr id="10" name="Rectangle 9"/>
          <p:cNvSpPr/>
          <p:nvPr/>
        </p:nvSpPr>
        <p:spPr>
          <a:xfrm>
            <a:off x="0" y="5387787"/>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2" name="Title 1"/>
          <p:cNvSpPr>
            <a:spLocks noGrp="1"/>
          </p:cNvSpPr>
          <p:nvPr>
            <p:ph type="ctrTitle" hasCustomPrompt="1"/>
          </p:nvPr>
        </p:nvSpPr>
        <p:spPr>
          <a:xfrm>
            <a:off x="0" y="4188565"/>
            <a:ext cx="9144000" cy="1199223"/>
          </a:xfrm>
          <a:solidFill>
            <a:srgbClr val="00A3E2"/>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a:t>Click to enter the slideshow title</a:t>
            </a:r>
          </a:p>
        </p:txBody>
      </p:sp>
      <p:sp>
        <p:nvSpPr>
          <p:cNvPr id="9" name="Footer Placeholder 8"/>
          <p:cNvSpPr>
            <a:spLocks noGrp="1"/>
          </p:cNvSpPr>
          <p:nvPr>
            <p:ph type="ftr" sz="quarter" idx="16"/>
          </p:nvPr>
        </p:nvSpPr>
        <p:spPr/>
        <p:txBody>
          <a:bodyPr/>
          <a:lstStyle/>
          <a:p>
            <a:r>
              <a:rPr lang="en-US" dirty="0">
                <a:solidFill>
                  <a:srgbClr val="000000"/>
                </a:solidFill>
              </a:rPr>
              <a:t>Optional Plan Title Here | www.MinnesotaGO.org</a:t>
            </a:r>
          </a:p>
        </p:txBody>
      </p:sp>
      <p:sp>
        <p:nvSpPr>
          <p:cNvPr id="14" name="Slide Number Placeholder 13"/>
          <p:cNvSpPr>
            <a:spLocks noGrp="1"/>
          </p:cNvSpPr>
          <p:nvPr>
            <p:ph type="sldNum" sz="quarter" idx="17"/>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23" name="Text Placeholder 10"/>
          <p:cNvSpPr>
            <a:spLocks noGrp="1"/>
          </p:cNvSpPr>
          <p:nvPr>
            <p:ph type="body" sz="quarter" idx="14" hasCustomPrompt="1"/>
          </p:nvPr>
        </p:nvSpPr>
        <p:spPr>
          <a:xfrm>
            <a:off x="2101851" y="5644884"/>
            <a:ext cx="4940300" cy="574940"/>
          </a:xfrm>
        </p:spPr>
        <p:txBody>
          <a:bodyPr>
            <a:normAutofit/>
          </a:bodyPr>
          <a:lstStyle>
            <a:lvl1pPr marL="0" indent="0" algn="ctr">
              <a:spcBef>
                <a:spcPts val="0"/>
              </a:spcBef>
              <a:spcAft>
                <a:spcPts val="750"/>
              </a:spcAft>
              <a:buNone/>
              <a:defRPr sz="1350" baseline="0"/>
            </a:lvl1pPr>
          </a:lstStyle>
          <a:p>
            <a:r>
              <a:rPr lang="en-US" dirty="0" err="1"/>
              <a:t>Firstname</a:t>
            </a:r>
            <a:r>
              <a:rPr lang="en-US" dirty="0"/>
              <a:t> | </a:t>
            </a:r>
            <a:r>
              <a:rPr lang="en-US" dirty="0" err="1"/>
              <a:t>Lastname</a:t>
            </a:r>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251" y="6249087"/>
            <a:ext cx="2233382" cy="618666"/>
          </a:xfrm>
          <a:prstGeom prst="rect">
            <a:avLst/>
          </a:prstGeom>
        </p:spPr>
      </p:pic>
    </p:spTree>
    <p:extLst>
      <p:ext uri="{BB962C8B-B14F-4D97-AF65-F5344CB8AC3E}">
        <p14:creationId xmlns:p14="http://schemas.microsoft.com/office/powerpoint/2010/main" val="84382301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itle - Aviation (Blue)">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1589" y="767326"/>
            <a:ext cx="5628912" cy="3044821"/>
          </a:xfrm>
          <a:prstGeom prst="rect">
            <a:avLst/>
          </a:prstGeom>
        </p:spPr>
      </p:pic>
      <p:sp>
        <p:nvSpPr>
          <p:cNvPr id="10" name="Rectangle 9"/>
          <p:cNvSpPr/>
          <p:nvPr/>
        </p:nvSpPr>
        <p:spPr>
          <a:xfrm>
            <a:off x="0" y="5387787"/>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2" name="Title 1"/>
          <p:cNvSpPr>
            <a:spLocks noGrp="1"/>
          </p:cNvSpPr>
          <p:nvPr>
            <p:ph type="ctrTitle" hasCustomPrompt="1"/>
          </p:nvPr>
        </p:nvSpPr>
        <p:spPr>
          <a:xfrm>
            <a:off x="0" y="4188565"/>
            <a:ext cx="9144000" cy="1199223"/>
          </a:xfrm>
          <a:solidFill>
            <a:srgbClr val="FAA633"/>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a:t>Click to enter the slideshow title</a:t>
            </a:r>
          </a:p>
        </p:txBody>
      </p:sp>
      <p:sp>
        <p:nvSpPr>
          <p:cNvPr id="9" name="Footer Placeholder 8"/>
          <p:cNvSpPr>
            <a:spLocks noGrp="1"/>
          </p:cNvSpPr>
          <p:nvPr>
            <p:ph type="ftr" sz="quarter" idx="16"/>
          </p:nvPr>
        </p:nvSpPr>
        <p:spPr/>
        <p:txBody>
          <a:bodyPr/>
          <a:lstStyle/>
          <a:p>
            <a:r>
              <a:rPr lang="en-US" dirty="0">
                <a:solidFill>
                  <a:srgbClr val="000000"/>
                </a:solidFill>
              </a:rPr>
              <a:t>Optional Plan Title Here | www.MinnesotaGO.org</a:t>
            </a:r>
          </a:p>
        </p:txBody>
      </p:sp>
      <p:sp>
        <p:nvSpPr>
          <p:cNvPr id="11" name="Slide Number Placeholder 10"/>
          <p:cNvSpPr>
            <a:spLocks noGrp="1"/>
          </p:cNvSpPr>
          <p:nvPr>
            <p:ph type="sldNum" sz="quarter" idx="17"/>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22" name="Text Placeholder 10"/>
          <p:cNvSpPr>
            <a:spLocks noGrp="1"/>
          </p:cNvSpPr>
          <p:nvPr>
            <p:ph type="body" sz="quarter" idx="14" hasCustomPrompt="1"/>
          </p:nvPr>
        </p:nvSpPr>
        <p:spPr>
          <a:xfrm>
            <a:off x="2101851" y="5644884"/>
            <a:ext cx="4940300" cy="574940"/>
          </a:xfrm>
        </p:spPr>
        <p:txBody>
          <a:bodyPr>
            <a:normAutofit/>
          </a:bodyPr>
          <a:lstStyle>
            <a:lvl1pPr marL="0" indent="0" algn="ctr">
              <a:spcBef>
                <a:spcPts val="0"/>
              </a:spcBef>
              <a:spcAft>
                <a:spcPts val="750"/>
              </a:spcAft>
              <a:buNone/>
              <a:defRPr sz="1350" baseline="0"/>
            </a:lvl1pPr>
          </a:lstStyle>
          <a:p>
            <a:r>
              <a:rPr lang="en-US" dirty="0" err="1"/>
              <a:t>Firstname</a:t>
            </a:r>
            <a:r>
              <a:rPr lang="en-US" dirty="0"/>
              <a:t> | </a:t>
            </a:r>
            <a:r>
              <a:rPr lang="en-US" dirty="0" err="1"/>
              <a:t>Lastname</a:t>
            </a:r>
            <a:endParaRPr lang="en-US"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251" y="6249087"/>
            <a:ext cx="2233382" cy="618666"/>
          </a:xfrm>
          <a:prstGeom prst="rect">
            <a:avLst/>
          </a:prstGeom>
        </p:spPr>
      </p:pic>
    </p:spTree>
    <p:extLst>
      <p:ext uri="{BB962C8B-B14F-4D97-AF65-F5344CB8AC3E}">
        <p14:creationId xmlns:p14="http://schemas.microsoft.com/office/powerpoint/2010/main" val="401009394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 Bicycle (Blue)">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8984" y="571374"/>
            <a:ext cx="7600169" cy="3260022"/>
          </a:xfrm>
          <a:prstGeom prst="rect">
            <a:avLst/>
          </a:prstGeom>
        </p:spPr>
      </p:pic>
      <p:sp>
        <p:nvSpPr>
          <p:cNvPr id="10" name="Rectangle 9"/>
          <p:cNvSpPr/>
          <p:nvPr/>
        </p:nvSpPr>
        <p:spPr>
          <a:xfrm>
            <a:off x="0" y="5387787"/>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2" name="Title 1"/>
          <p:cNvSpPr>
            <a:spLocks noGrp="1"/>
          </p:cNvSpPr>
          <p:nvPr>
            <p:ph type="ctrTitle" hasCustomPrompt="1"/>
          </p:nvPr>
        </p:nvSpPr>
        <p:spPr>
          <a:xfrm>
            <a:off x="0" y="4188565"/>
            <a:ext cx="9144000" cy="1199223"/>
          </a:xfrm>
          <a:solidFill>
            <a:srgbClr val="FAA633"/>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a:t>Click to enter the slideshow title</a:t>
            </a:r>
          </a:p>
        </p:txBody>
      </p:sp>
      <p:sp>
        <p:nvSpPr>
          <p:cNvPr id="9" name="Footer Placeholder 8"/>
          <p:cNvSpPr>
            <a:spLocks noGrp="1"/>
          </p:cNvSpPr>
          <p:nvPr>
            <p:ph type="ftr" sz="quarter" idx="16"/>
          </p:nvPr>
        </p:nvSpPr>
        <p:spPr/>
        <p:txBody>
          <a:bodyPr/>
          <a:lstStyle/>
          <a:p>
            <a:r>
              <a:rPr lang="en-US" dirty="0">
                <a:solidFill>
                  <a:srgbClr val="000000"/>
                </a:solidFill>
              </a:rPr>
              <a:t>Optional Plan Title Here | www.MinnesotaGO.org</a:t>
            </a:r>
          </a:p>
        </p:txBody>
      </p:sp>
      <p:sp>
        <p:nvSpPr>
          <p:cNvPr id="11" name="Slide Number Placeholder 10"/>
          <p:cNvSpPr>
            <a:spLocks noGrp="1"/>
          </p:cNvSpPr>
          <p:nvPr>
            <p:ph type="sldNum" sz="quarter" idx="17"/>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22" name="Text Placeholder 10"/>
          <p:cNvSpPr>
            <a:spLocks noGrp="1"/>
          </p:cNvSpPr>
          <p:nvPr>
            <p:ph type="body" sz="quarter" idx="14" hasCustomPrompt="1"/>
          </p:nvPr>
        </p:nvSpPr>
        <p:spPr>
          <a:xfrm>
            <a:off x="2101851" y="5644884"/>
            <a:ext cx="4940300" cy="574940"/>
          </a:xfrm>
        </p:spPr>
        <p:txBody>
          <a:bodyPr>
            <a:normAutofit/>
          </a:bodyPr>
          <a:lstStyle>
            <a:lvl1pPr marL="0" indent="0" algn="ctr">
              <a:spcBef>
                <a:spcPts val="0"/>
              </a:spcBef>
              <a:spcAft>
                <a:spcPts val="750"/>
              </a:spcAft>
              <a:buNone/>
              <a:defRPr sz="1350" baseline="0"/>
            </a:lvl1pPr>
          </a:lstStyle>
          <a:p>
            <a:r>
              <a:rPr lang="en-US" dirty="0" err="1"/>
              <a:t>Firstname</a:t>
            </a:r>
            <a:r>
              <a:rPr lang="en-US" dirty="0"/>
              <a:t> | </a:t>
            </a:r>
            <a:r>
              <a:rPr lang="en-US" dirty="0" err="1"/>
              <a:t>Lastname</a:t>
            </a:r>
            <a:endParaRPr lang="en-US"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251" y="6249087"/>
            <a:ext cx="2233382" cy="618666"/>
          </a:xfrm>
          <a:prstGeom prst="rect">
            <a:avLst/>
          </a:prstGeom>
        </p:spPr>
      </p:pic>
    </p:spTree>
    <p:extLst>
      <p:ext uri="{BB962C8B-B14F-4D97-AF65-F5344CB8AC3E}">
        <p14:creationId xmlns:p14="http://schemas.microsoft.com/office/powerpoint/2010/main" val="148871168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 Freight (Blue)">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6399" y="758962"/>
            <a:ext cx="6792589" cy="3195982"/>
          </a:xfrm>
          <a:prstGeom prst="rect">
            <a:avLst/>
          </a:prstGeom>
        </p:spPr>
      </p:pic>
      <p:sp>
        <p:nvSpPr>
          <p:cNvPr id="10" name="Rectangle 9"/>
          <p:cNvSpPr/>
          <p:nvPr/>
        </p:nvSpPr>
        <p:spPr>
          <a:xfrm>
            <a:off x="0" y="5387787"/>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2" name="Title 1"/>
          <p:cNvSpPr>
            <a:spLocks noGrp="1"/>
          </p:cNvSpPr>
          <p:nvPr>
            <p:ph type="ctrTitle" hasCustomPrompt="1"/>
          </p:nvPr>
        </p:nvSpPr>
        <p:spPr>
          <a:xfrm>
            <a:off x="0" y="4188565"/>
            <a:ext cx="9144000" cy="1199223"/>
          </a:xfrm>
          <a:solidFill>
            <a:srgbClr val="FAA633"/>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a:t>Click to enter the slideshow title</a:t>
            </a:r>
          </a:p>
        </p:txBody>
      </p:sp>
      <p:sp>
        <p:nvSpPr>
          <p:cNvPr id="9" name="Footer Placeholder 8"/>
          <p:cNvSpPr>
            <a:spLocks noGrp="1"/>
          </p:cNvSpPr>
          <p:nvPr>
            <p:ph type="ftr" sz="quarter" idx="16"/>
          </p:nvPr>
        </p:nvSpPr>
        <p:spPr/>
        <p:txBody>
          <a:bodyPr/>
          <a:lstStyle/>
          <a:p>
            <a:r>
              <a:rPr lang="en-US" dirty="0">
                <a:solidFill>
                  <a:srgbClr val="000000"/>
                </a:solidFill>
              </a:rPr>
              <a:t>Optional Plan Title Here | www.MinnesotaGO.org</a:t>
            </a:r>
          </a:p>
        </p:txBody>
      </p:sp>
      <p:sp>
        <p:nvSpPr>
          <p:cNvPr id="11" name="Slide Number Placeholder 10"/>
          <p:cNvSpPr>
            <a:spLocks noGrp="1"/>
          </p:cNvSpPr>
          <p:nvPr>
            <p:ph type="sldNum" sz="quarter" idx="17"/>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22" name="Text Placeholder 10"/>
          <p:cNvSpPr>
            <a:spLocks noGrp="1"/>
          </p:cNvSpPr>
          <p:nvPr>
            <p:ph type="body" sz="quarter" idx="14" hasCustomPrompt="1"/>
          </p:nvPr>
        </p:nvSpPr>
        <p:spPr>
          <a:xfrm>
            <a:off x="2101851" y="5644884"/>
            <a:ext cx="4940300" cy="574940"/>
          </a:xfrm>
        </p:spPr>
        <p:txBody>
          <a:bodyPr>
            <a:normAutofit/>
          </a:bodyPr>
          <a:lstStyle>
            <a:lvl1pPr marL="0" indent="0" algn="ctr">
              <a:spcBef>
                <a:spcPts val="0"/>
              </a:spcBef>
              <a:spcAft>
                <a:spcPts val="750"/>
              </a:spcAft>
              <a:buNone/>
              <a:defRPr sz="1350" baseline="0"/>
            </a:lvl1pPr>
          </a:lstStyle>
          <a:p>
            <a:r>
              <a:rPr lang="en-US" dirty="0" err="1"/>
              <a:t>Firstname</a:t>
            </a:r>
            <a:r>
              <a:rPr lang="en-US" dirty="0"/>
              <a:t> | </a:t>
            </a:r>
            <a:r>
              <a:rPr lang="en-US" dirty="0" err="1"/>
              <a:t>Lastname</a:t>
            </a:r>
            <a:endParaRPr lang="en-US"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251" y="6249087"/>
            <a:ext cx="2233382" cy="618666"/>
          </a:xfrm>
          <a:prstGeom prst="rect">
            <a:avLst/>
          </a:prstGeom>
        </p:spPr>
      </p:pic>
    </p:spTree>
    <p:extLst>
      <p:ext uri="{BB962C8B-B14F-4D97-AF65-F5344CB8AC3E}">
        <p14:creationId xmlns:p14="http://schemas.microsoft.com/office/powerpoint/2010/main" val="143564348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 Highway (Blue)">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080" y="830755"/>
            <a:ext cx="7162519" cy="3120174"/>
          </a:xfrm>
          <a:prstGeom prst="rect">
            <a:avLst/>
          </a:prstGeom>
        </p:spPr>
      </p:pic>
      <p:sp>
        <p:nvSpPr>
          <p:cNvPr id="10" name="Rectangle 9"/>
          <p:cNvSpPr/>
          <p:nvPr/>
        </p:nvSpPr>
        <p:spPr>
          <a:xfrm>
            <a:off x="0" y="5387787"/>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2" name="Title 1"/>
          <p:cNvSpPr>
            <a:spLocks noGrp="1"/>
          </p:cNvSpPr>
          <p:nvPr>
            <p:ph type="ctrTitle" hasCustomPrompt="1"/>
          </p:nvPr>
        </p:nvSpPr>
        <p:spPr>
          <a:xfrm>
            <a:off x="0" y="4188565"/>
            <a:ext cx="9144000" cy="1199223"/>
          </a:xfrm>
          <a:solidFill>
            <a:srgbClr val="FAA633"/>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a:t>Click to enter the slideshow title</a:t>
            </a:r>
          </a:p>
        </p:txBody>
      </p:sp>
      <p:sp>
        <p:nvSpPr>
          <p:cNvPr id="9" name="Footer Placeholder 8"/>
          <p:cNvSpPr>
            <a:spLocks noGrp="1"/>
          </p:cNvSpPr>
          <p:nvPr>
            <p:ph type="ftr" sz="quarter" idx="16"/>
          </p:nvPr>
        </p:nvSpPr>
        <p:spPr/>
        <p:txBody>
          <a:bodyPr/>
          <a:lstStyle/>
          <a:p>
            <a:r>
              <a:rPr lang="en-US" dirty="0">
                <a:solidFill>
                  <a:srgbClr val="000000"/>
                </a:solidFill>
              </a:rPr>
              <a:t>Optional Plan Title Here | www.MinnesotaGO.org</a:t>
            </a:r>
          </a:p>
        </p:txBody>
      </p:sp>
      <p:sp>
        <p:nvSpPr>
          <p:cNvPr id="11" name="Slide Number Placeholder 10"/>
          <p:cNvSpPr>
            <a:spLocks noGrp="1"/>
          </p:cNvSpPr>
          <p:nvPr>
            <p:ph type="sldNum" sz="quarter" idx="17"/>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22" name="Text Placeholder 10"/>
          <p:cNvSpPr>
            <a:spLocks noGrp="1"/>
          </p:cNvSpPr>
          <p:nvPr>
            <p:ph type="body" sz="quarter" idx="14" hasCustomPrompt="1"/>
          </p:nvPr>
        </p:nvSpPr>
        <p:spPr>
          <a:xfrm>
            <a:off x="2101851" y="5644884"/>
            <a:ext cx="4940300" cy="574940"/>
          </a:xfrm>
        </p:spPr>
        <p:txBody>
          <a:bodyPr>
            <a:normAutofit/>
          </a:bodyPr>
          <a:lstStyle>
            <a:lvl1pPr marL="0" indent="0" algn="ctr">
              <a:spcBef>
                <a:spcPts val="0"/>
              </a:spcBef>
              <a:spcAft>
                <a:spcPts val="750"/>
              </a:spcAft>
              <a:buNone/>
              <a:defRPr sz="1350" baseline="0"/>
            </a:lvl1pPr>
          </a:lstStyle>
          <a:p>
            <a:r>
              <a:rPr lang="en-US" dirty="0" err="1"/>
              <a:t>Firstname</a:t>
            </a:r>
            <a:r>
              <a:rPr lang="en-US" dirty="0"/>
              <a:t> | </a:t>
            </a:r>
            <a:r>
              <a:rPr lang="en-US" dirty="0" err="1"/>
              <a:t>Lastname</a:t>
            </a:r>
            <a:endParaRPr lang="en-US"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251" y="6249087"/>
            <a:ext cx="2233382" cy="618666"/>
          </a:xfrm>
          <a:prstGeom prst="rect">
            <a:avLst/>
          </a:prstGeom>
        </p:spPr>
      </p:pic>
    </p:spTree>
    <p:extLst>
      <p:ext uri="{BB962C8B-B14F-4D97-AF65-F5344CB8AC3E}">
        <p14:creationId xmlns:p14="http://schemas.microsoft.com/office/powerpoint/2010/main" val="209442401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 Pedestrian (Blue)">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080" y="791259"/>
            <a:ext cx="7448270" cy="2614595"/>
          </a:xfrm>
          <a:prstGeom prst="rect">
            <a:avLst/>
          </a:prstGeom>
        </p:spPr>
      </p:pic>
      <p:sp>
        <p:nvSpPr>
          <p:cNvPr id="10" name="Rectangle 9"/>
          <p:cNvSpPr/>
          <p:nvPr/>
        </p:nvSpPr>
        <p:spPr>
          <a:xfrm>
            <a:off x="0" y="5387787"/>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2" name="Title 1"/>
          <p:cNvSpPr>
            <a:spLocks noGrp="1"/>
          </p:cNvSpPr>
          <p:nvPr>
            <p:ph type="ctrTitle" hasCustomPrompt="1"/>
          </p:nvPr>
        </p:nvSpPr>
        <p:spPr>
          <a:xfrm>
            <a:off x="0" y="4188565"/>
            <a:ext cx="9144000" cy="1199223"/>
          </a:xfrm>
          <a:solidFill>
            <a:srgbClr val="FAA633"/>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a:t>Click to enter the slideshow title</a:t>
            </a:r>
          </a:p>
        </p:txBody>
      </p:sp>
      <p:sp>
        <p:nvSpPr>
          <p:cNvPr id="9" name="Footer Placeholder 8"/>
          <p:cNvSpPr>
            <a:spLocks noGrp="1"/>
          </p:cNvSpPr>
          <p:nvPr>
            <p:ph type="ftr" sz="quarter" idx="16"/>
          </p:nvPr>
        </p:nvSpPr>
        <p:spPr/>
        <p:txBody>
          <a:bodyPr/>
          <a:lstStyle/>
          <a:p>
            <a:r>
              <a:rPr lang="en-US" dirty="0">
                <a:solidFill>
                  <a:srgbClr val="000000"/>
                </a:solidFill>
              </a:rPr>
              <a:t>Optional Plan Title Here | www.MinnesotaGO.org</a:t>
            </a:r>
          </a:p>
        </p:txBody>
      </p:sp>
      <p:sp>
        <p:nvSpPr>
          <p:cNvPr id="11" name="Slide Number Placeholder 10"/>
          <p:cNvSpPr>
            <a:spLocks noGrp="1"/>
          </p:cNvSpPr>
          <p:nvPr>
            <p:ph type="sldNum" sz="quarter" idx="17"/>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22" name="Text Placeholder 10"/>
          <p:cNvSpPr>
            <a:spLocks noGrp="1"/>
          </p:cNvSpPr>
          <p:nvPr>
            <p:ph type="body" sz="quarter" idx="14" hasCustomPrompt="1"/>
          </p:nvPr>
        </p:nvSpPr>
        <p:spPr>
          <a:xfrm>
            <a:off x="2101851" y="5644884"/>
            <a:ext cx="4940300" cy="574940"/>
          </a:xfrm>
        </p:spPr>
        <p:txBody>
          <a:bodyPr>
            <a:normAutofit/>
          </a:bodyPr>
          <a:lstStyle>
            <a:lvl1pPr marL="0" indent="0" algn="ctr">
              <a:spcBef>
                <a:spcPts val="0"/>
              </a:spcBef>
              <a:spcAft>
                <a:spcPts val="750"/>
              </a:spcAft>
              <a:buNone/>
              <a:defRPr sz="1350" baseline="0"/>
            </a:lvl1pPr>
          </a:lstStyle>
          <a:p>
            <a:r>
              <a:rPr lang="en-US" dirty="0" err="1"/>
              <a:t>Firstname</a:t>
            </a:r>
            <a:r>
              <a:rPr lang="en-US" dirty="0"/>
              <a:t> | </a:t>
            </a:r>
            <a:r>
              <a:rPr lang="en-US" dirty="0" err="1"/>
              <a:t>Lastname</a:t>
            </a:r>
            <a:endParaRPr lang="en-US"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251" y="6249087"/>
            <a:ext cx="2233382" cy="618666"/>
          </a:xfrm>
          <a:prstGeom prst="rect">
            <a:avLst/>
          </a:prstGeom>
        </p:spPr>
      </p:pic>
    </p:spTree>
    <p:extLst>
      <p:ext uri="{BB962C8B-B14F-4D97-AF65-F5344CB8AC3E}">
        <p14:creationId xmlns:p14="http://schemas.microsoft.com/office/powerpoint/2010/main" val="66130237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itle - PortsWaterways (Blue)">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080" y="842326"/>
            <a:ext cx="7307600" cy="2484939"/>
          </a:xfrm>
          <a:prstGeom prst="rect">
            <a:avLst/>
          </a:prstGeom>
        </p:spPr>
      </p:pic>
      <p:sp>
        <p:nvSpPr>
          <p:cNvPr id="10" name="Rectangle 9"/>
          <p:cNvSpPr/>
          <p:nvPr/>
        </p:nvSpPr>
        <p:spPr>
          <a:xfrm>
            <a:off x="0" y="5387787"/>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2" name="Title 1"/>
          <p:cNvSpPr>
            <a:spLocks noGrp="1"/>
          </p:cNvSpPr>
          <p:nvPr>
            <p:ph type="ctrTitle" hasCustomPrompt="1"/>
          </p:nvPr>
        </p:nvSpPr>
        <p:spPr>
          <a:xfrm>
            <a:off x="0" y="4188565"/>
            <a:ext cx="9144000" cy="1199223"/>
          </a:xfrm>
          <a:solidFill>
            <a:srgbClr val="FAA633"/>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a:t>Click to enter the slideshow title</a:t>
            </a:r>
          </a:p>
        </p:txBody>
      </p:sp>
      <p:sp>
        <p:nvSpPr>
          <p:cNvPr id="9" name="Footer Placeholder 8"/>
          <p:cNvSpPr>
            <a:spLocks noGrp="1"/>
          </p:cNvSpPr>
          <p:nvPr>
            <p:ph type="ftr" sz="quarter" idx="16"/>
          </p:nvPr>
        </p:nvSpPr>
        <p:spPr/>
        <p:txBody>
          <a:bodyPr/>
          <a:lstStyle/>
          <a:p>
            <a:r>
              <a:rPr lang="en-US" dirty="0">
                <a:solidFill>
                  <a:srgbClr val="000000"/>
                </a:solidFill>
              </a:rPr>
              <a:t>Optional Plan Title Here | www.MinnesotaGO.org</a:t>
            </a:r>
          </a:p>
        </p:txBody>
      </p:sp>
      <p:sp>
        <p:nvSpPr>
          <p:cNvPr id="11" name="Slide Number Placeholder 10"/>
          <p:cNvSpPr>
            <a:spLocks noGrp="1"/>
          </p:cNvSpPr>
          <p:nvPr>
            <p:ph type="sldNum" sz="quarter" idx="17"/>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22" name="Text Placeholder 10"/>
          <p:cNvSpPr>
            <a:spLocks noGrp="1"/>
          </p:cNvSpPr>
          <p:nvPr>
            <p:ph type="body" sz="quarter" idx="14" hasCustomPrompt="1"/>
          </p:nvPr>
        </p:nvSpPr>
        <p:spPr>
          <a:xfrm>
            <a:off x="2101851" y="5644884"/>
            <a:ext cx="4940300" cy="574940"/>
          </a:xfrm>
        </p:spPr>
        <p:txBody>
          <a:bodyPr>
            <a:normAutofit/>
          </a:bodyPr>
          <a:lstStyle>
            <a:lvl1pPr marL="0" indent="0" algn="ctr">
              <a:spcBef>
                <a:spcPts val="0"/>
              </a:spcBef>
              <a:spcAft>
                <a:spcPts val="750"/>
              </a:spcAft>
              <a:buNone/>
              <a:defRPr sz="1350" baseline="0"/>
            </a:lvl1pPr>
          </a:lstStyle>
          <a:p>
            <a:r>
              <a:rPr lang="en-US" dirty="0" err="1"/>
              <a:t>Firstname</a:t>
            </a:r>
            <a:r>
              <a:rPr lang="en-US" dirty="0"/>
              <a:t> | </a:t>
            </a:r>
            <a:r>
              <a:rPr lang="en-US" dirty="0" err="1"/>
              <a:t>Lastname</a:t>
            </a:r>
            <a:endParaRPr lang="en-US"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251" y="6249087"/>
            <a:ext cx="2233382" cy="618666"/>
          </a:xfrm>
          <a:prstGeom prst="rect">
            <a:avLst/>
          </a:prstGeom>
        </p:spPr>
      </p:pic>
    </p:spTree>
    <p:extLst>
      <p:ext uri="{BB962C8B-B14F-4D97-AF65-F5344CB8AC3E}">
        <p14:creationId xmlns:p14="http://schemas.microsoft.com/office/powerpoint/2010/main" val="244156225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itle - Rail (Blue)">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316" y="780204"/>
            <a:ext cx="7218032" cy="2722041"/>
          </a:xfrm>
          <a:prstGeom prst="rect">
            <a:avLst/>
          </a:prstGeom>
        </p:spPr>
      </p:pic>
      <p:sp>
        <p:nvSpPr>
          <p:cNvPr id="10" name="Rectangle 9"/>
          <p:cNvSpPr/>
          <p:nvPr/>
        </p:nvSpPr>
        <p:spPr>
          <a:xfrm>
            <a:off x="0" y="5387787"/>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2" name="Title 1"/>
          <p:cNvSpPr>
            <a:spLocks noGrp="1"/>
          </p:cNvSpPr>
          <p:nvPr>
            <p:ph type="ctrTitle" hasCustomPrompt="1"/>
          </p:nvPr>
        </p:nvSpPr>
        <p:spPr>
          <a:xfrm>
            <a:off x="0" y="4188565"/>
            <a:ext cx="9144000" cy="1199223"/>
          </a:xfrm>
          <a:solidFill>
            <a:srgbClr val="FAA633"/>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a:t>Click to enter the slideshow title</a:t>
            </a:r>
          </a:p>
        </p:txBody>
      </p:sp>
      <p:sp>
        <p:nvSpPr>
          <p:cNvPr id="9" name="Footer Placeholder 8"/>
          <p:cNvSpPr>
            <a:spLocks noGrp="1"/>
          </p:cNvSpPr>
          <p:nvPr>
            <p:ph type="ftr" sz="quarter" idx="16"/>
          </p:nvPr>
        </p:nvSpPr>
        <p:spPr/>
        <p:txBody>
          <a:bodyPr/>
          <a:lstStyle/>
          <a:p>
            <a:r>
              <a:rPr lang="en-US" dirty="0">
                <a:solidFill>
                  <a:srgbClr val="000000"/>
                </a:solidFill>
              </a:rPr>
              <a:t>Optional Plan Title Here | www.MinnesotaGO.org</a:t>
            </a:r>
          </a:p>
        </p:txBody>
      </p:sp>
      <p:sp>
        <p:nvSpPr>
          <p:cNvPr id="11" name="Slide Number Placeholder 10"/>
          <p:cNvSpPr>
            <a:spLocks noGrp="1"/>
          </p:cNvSpPr>
          <p:nvPr>
            <p:ph type="sldNum" sz="quarter" idx="17"/>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22" name="Text Placeholder 10"/>
          <p:cNvSpPr>
            <a:spLocks noGrp="1"/>
          </p:cNvSpPr>
          <p:nvPr>
            <p:ph type="body" sz="quarter" idx="14" hasCustomPrompt="1"/>
          </p:nvPr>
        </p:nvSpPr>
        <p:spPr>
          <a:xfrm>
            <a:off x="2101851" y="5644884"/>
            <a:ext cx="4940300" cy="574940"/>
          </a:xfrm>
        </p:spPr>
        <p:txBody>
          <a:bodyPr>
            <a:normAutofit/>
          </a:bodyPr>
          <a:lstStyle>
            <a:lvl1pPr marL="0" indent="0" algn="ctr">
              <a:spcBef>
                <a:spcPts val="0"/>
              </a:spcBef>
              <a:spcAft>
                <a:spcPts val="750"/>
              </a:spcAft>
              <a:buNone/>
              <a:defRPr sz="1350" baseline="0"/>
            </a:lvl1pPr>
          </a:lstStyle>
          <a:p>
            <a:r>
              <a:rPr lang="en-US" dirty="0" err="1"/>
              <a:t>Firstname</a:t>
            </a:r>
            <a:r>
              <a:rPr lang="en-US" dirty="0"/>
              <a:t> | </a:t>
            </a:r>
            <a:r>
              <a:rPr lang="en-US" dirty="0" err="1"/>
              <a:t>Lastname</a:t>
            </a:r>
            <a:endParaRPr lang="en-US"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251" y="6249087"/>
            <a:ext cx="2233382" cy="618666"/>
          </a:xfrm>
          <a:prstGeom prst="rect">
            <a:avLst/>
          </a:prstGeom>
        </p:spPr>
      </p:pic>
    </p:spTree>
    <p:extLst>
      <p:ext uri="{BB962C8B-B14F-4D97-AF65-F5344CB8AC3E}">
        <p14:creationId xmlns:p14="http://schemas.microsoft.com/office/powerpoint/2010/main" val="1138204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itle - Transit (Blue)">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080" y="770450"/>
            <a:ext cx="7218032" cy="2601092"/>
          </a:xfrm>
          <a:prstGeom prst="rect">
            <a:avLst/>
          </a:prstGeom>
        </p:spPr>
      </p:pic>
      <p:sp>
        <p:nvSpPr>
          <p:cNvPr id="10" name="Rectangle 9"/>
          <p:cNvSpPr/>
          <p:nvPr/>
        </p:nvSpPr>
        <p:spPr>
          <a:xfrm>
            <a:off x="0" y="5387787"/>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2" name="Title 1"/>
          <p:cNvSpPr>
            <a:spLocks noGrp="1"/>
          </p:cNvSpPr>
          <p:nvPr>
            <p:ph type="ctrTitle" hasCustomPrompt="1"/>
          </p:nvPr>
        </p:nvSpPr>
        <p:spPr>
          <a:xfrm>
            <a:off x="0" y="4188565"/>
            <a:ext cx="9144000" cy="1199223"/>
          </a:xfrm>
          <a:solidFill>
            <a:srgbClr val="FAA633"/>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a:t>Click to enter the slideshow title</a:t>
            </a:r>
          </a:p>
        </p:txBody>
      </p:sp>
      <p:sp>
        <p:nvSpPr>
          <p:cNvPr id="9" name="Footer Placeholder 8"/>
          <p:cNvSpPr>
            <a:spLocks noGrp="1"/>
          </p:cNvSpPr>
          <p:nvPr>
            <p:ph type="ftr" sz="quarter" idx="16"/>
          </p:nvPr>
        </p:nvSpPr>
        <p:spPr/>
        <p:txBody>
          <a:bodyPr/>
          <a:lstStyle/>
          <a:p>
            <a:r>
              <a:rPr lang="en-US" dirty="0">
                <a:solidFill>
                  <a:srgbClr val="000000"/>
                </a:solidFill>
              </a:rPr>
              <a:t>Optional Plan Title Here | www.MinnesotaGO.org</a:t>
            </a:r>
          </a:p>
        </p:txBody>
      </p:sp>
      <p:sp>
        <p:nvSpPr>
          <p:cNvPr id="11" name="Slide Number Placeholder 10"/>
          <p:cNvSpPr>
            <a:spLocks noGrp="1"/>
          </p:cNvSpPr>
          <p:nvPr>
            <p:ph type="sldNum" sz="quarter" idx="17"/>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22" name="Text Placeholder 10"/>
          <p:cNvSpPr>
            <a:spLocks noGrp="1"/>
          </p:cNvSpPr>
          <p:nvPr>
            <p:ph type="body" sz="quarter" idx="14" hasCustomPrompt="1"/>
          </p:nvPr>
        </p:nvSpPr>
        <p:spPr>
          <a:xfrm>
            <a:off x="2101851" y="5644884"/>
            <a:ext cx="4940300" cy="574940"/>
          </a:xfrm>
        </p:spPr>
        <p:txBody>
          <a:bodyPr>
            <a:normAutofit/>
          </a:bodyPr>
          <a:lstStyle>
            <a:lvl1pPr marL="0" indent="0" algn="ctr">
              <a:spcBef>
                <a:spcPts val="0"/>
              </a:spcBef>
              <a:spcAft>
                <a:spcPts val="750"/>
              </a:spcAft>
              <a:buNone/>
              <a:defRPr sz="1350" baseline="0"/>
            </a:lvl1pPr>
          </a:lstStyle>
          <a:p>
            <a:r>
              <a:rPr lang="en-US" dirty="0" err="1"/>
              <a:t>Firstname</a:t>
            </a:r>
            <a:r>
              <a:rPr lang="en-US" dirty="0"/>
              <a:t> | </a:t>
            </a:r>
            <a:r>
              <a:rPr lang="en-US" dirty="0" err="1"/>
              <a:t>Lastname</a:t>
            </a:r>
            <a:endParaRPr lang="en-US"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251" y="6249087"/>
            <a:ext cx="2233382" cy="618666"/>
          </a:xfrm>
          <a:prstGeom prst="rect">
            <a:avLst/>
          </a:prstGeom>
        </p:spPr>
      </p:pic>
    </p:spTree>
    <p:extLst>
      <p:ext uri="{BB962C8B-B14F-4D97-AF65-F5344CB8AC3E}">
        <p14:creationId xmlns:p14="http://schemas.microsoft.com/office/powerpoint/2010/main" val="22750515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Agenda (Blue)">
    <p:spTree>
      <p:nvGrpSpPr>
        <p:cNvPr id="1" name=""/>
        <p:cNvGrpSpPr/>
        <p:nvPr/>
      </p:nvGrpSpPr>
      <p:grpSpPr>
        <a:xfrm>
          <a:off x="0" y="0"/>
          <a:ext cx="0" cy="0"/>
          <a:chOff x="0" y="0"/>
          <a:chExt cx="0" cy="0"/>
        </a:xfrm>
      </p:grpSpPr>
      <p:sp>
        <p:nvSpPr>
          <p:cNvPr id="7" name="Rectangle 6"/>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003865"/>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Agenda</a:t>
            </a:r>
          </a:p>
        </p:txBody>
      </p:sp>
      <p:sp>
        <p:nvSpPr>
          <p:cNvPr id="12" name="Table Placeholder 9"/>
          <p:cNvSpPr>
            <a:spLocks noGrp="1"/>
          </p:cNvSpPr>
          <p:nvPr>
            <p:ph type="tbl" sz="quarter" idx="13"/>
          </p:nvPr>
        </p:nvSpPr>
        <p:spPr>
          <a:xfrm>
            <a:off x="628650" y="1563883"/>
            <a:ext cx="7886700" cy="4613081"/>
          </a:xfrm>
        </p:spPr>
        <p:txBody>
          <a:bodyPr/>
          <a:lstStyle/>
          <a:p>
            <a:r>
              <a:rPr lang="en-US" dirty="0"/>
              <a:t>Click icon to add table</a:t>
            </a:r>
          </a:p>
        </p:txBody>
      </p:sp>
      <p:sp>
        <p:nvSpPr>
          <p:cNvPr id="9" name="Rectangle 8"/>
          <p:cNvSpPr/>
          <p:nvPr/>
        </p:nvSpPr>
        <p:spPr>
          <a:xfrm>
            <a:off x="0" y="1216025"/>
            <a:ext cx="9144000" cy="119256"/>
          </a:xfrm>
          <a:prstGeom prst="rect">
            <a:avLst/>
          </a:prstGeom>
          <a:solidFill>
            <a:srgbClr val="00A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FFFFF"/>
              </a:solidFill>
            </a:endParaRPr>
          </a:p>
        </p:txBody>
      </p:sp>
      <p:sp>
        <p:nvSpPr>
          <p:cNvPr id="13" name="Rectangle 12"/>
          <p:cNvSpPr/>
          <p:nvPr/>
        </p:nvSpPr>
        <p:spPr>
          <a:xfrm>
            <a:off x="0" y="1216025"/>
            <a:ext cx="9144000" cy="119256"/>
          </a:xfrm>
          <a:prstGeom prst="rect">
            <a:avLst/>
          </a:prstGeom>
          <a:solidFill>
            <a:srgbClr val="00A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FFFFF"/>
              </a:solidFill>
            </a:endParaRPr>
          </a:p>
        </p:txBody>
      </p:sp>
      <p:sp>
        <p:nvSpPr>
          <p:cNvPr id="24" name="Footer Placeholder 23"/>
          <p:cNvSpPr>
            <a:spLocks noGrp="1"/>
          </p:cNvSpPr>
          <p:nvPr>
            <p:ph type="ftr" sz="quarter" idx="15"/>
          </p:nvPr>
        </p:nvSpPr>
        <p:spPr/>
        <p:txBody>
          <a:bodyPr/>
          <a:lstStyle/>
          <a:p>
            <a:r>
              <a:rPr lang="en-US" dirty="0">
                <a:solidFill>
                  <a:srgbClr val="000000"/>
                </a:solidFill>
              </a:rPr>
              <a:t>Optional Plan Title Here | www.MinnesotaGO.org</a:t>
            </a:r>
          </a:p>
        </p:txBody>
      </p:sp>
      <p:sp>
        <p:nvSpPr>
          <p:cNvPr id="25" name="Slide Number Placeholder 24"/>
          <p:cNvSpPr>
            <a:spLocks noGrp="1"/>
          </p:cNvSpPr>
          <p:nvPr>
            <p:ph type="sldNum" sz="quarter" idx="16"/>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59546912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Agenda (Yellow)">
    <p:spTree>
      <p:nvGrpSpPr>
        <p:cNvPr id="1" name=""/>
        <p:cNvGrpSpPr/>
        <p:nvPr/>
      </p:nvGrpSpPr>
      <p:grpSpPr>
        <a:xfrm>
          <a:off x="0" y="0"/>
          <a:ext cx="0" cy="0"/>
          <a:chOff x="0" y="0"/>
          <a:chExt cx="0" cy="0"/>
        </a:xfrm>
      </p:grpSpPr>
      <p:sp>
        <p:nvSpPr>
          <p:cNvPr id="7" name="Rectangle 6"/>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003865"/>
              </a:solidFill>
            </a:endParaRPr>
          </a:p>
        </p:txBody>
      </p:sp>
      <p:sp>
        <p:nvSpPr>
          <p:cNvPr id="12" name="Table Placeholder 9"/>
          <p:cNvSpPr>
            <a:spLocks noGrp="1"/>
          </p:cNvSpPr>
          <p:nvPr>
            <p:ph type="tbl" sz="quarter" idx="13"/>
          </p:nvPr>
        </p:nvSpPr>
        <p:spPr>
          <a:xfrm>
            <a:off x="628650" y="1563883"/>
            <a:ext cx="7886700" cy="4613081"/>
          </a:xfrm>
        </p:spPr>
        <p:txBody>
          <a:bodyPr/>
          <a:lstStyle/>
          <a:p>
            <a:r>
              <a:rPr lang="en-US" dirty="0"/>
              <a:t>Click icon to add table</a:t>
            </a:r>
          </a:p>
        </p:txBody>
      </p:sp>
      <p:sp>
        <p:nvSpPr>
          <p:cNvPr id="9" name="Rectangle 8"/>
          <p:cNvSpPr/>
          <p:nvPr/>
        </p:nvSpPr>
        <p:spPr>
          <a:xfrm>
            <a:off x="0" y="1216025"/>
            <a:ext cx="9144000" cy="119256"/>
          </a:xfrm>
          <a:prstGeom prst="rect">
            <a:avLst/>
          </a:prstGeom>
          <a:solidFill>
            <a:srgbClr val="00A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FFFFF"/>
              </a:solidFill>
            </a:endParaRPr>
          </a:p>
        </p:txBody>
      </p:sp>
      <p:sp>
        <p:nvSpPr>
          <p:cNvPr id="13" name="Rectangle 12"/>
          <p:cNvSpPr/>
          <p:nvPr/>
        </p:nvSpPr>
        <p:spPr>
          <a:xfrm>
            <a:off x="0" y="1216025"/>
            <a:ext cx="9144000" cy="119256"/>
          </a:xfrm>
          <a:prstGeom prst="rect">
            <a:avLst/>
          </a:prstGeom>
          <a:solidFill>
            <a:srgbClr val="FAA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FFFFF"/>
              </a:solidFill>
            </a:endParaRPr>
          </a:p>
        </p:txBody>
      </p:sp>
      <p:sp>
        <p:nvSpPr>
          <p:cNvPr id="19"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Agenda</a:t>
            </a:r>
          </a:p>
        </p:txBody>
      </p:sp>
      <p:sp>
        <p:nvSpPr>
          <p:cNvPr id="21" name="Footer Placeholder 20"/>
          <p:cNvSpPr>
            <a:spLocks noGrp="1"/>
          </p:cNvSpPr>
          <p:nvPr>
            <p:ph type="ftr" sz="quarter" idx="15"/>
          </p:nvPr>
        </p:nvSpPr>
        <p:spPr/>
        <p:txBody>
          <a:bodyPr/>
          <a:lstStyle/>
          <a:p>
            <a:r>
              <a:rPr lang="en-US" dirty="0">
                <a:solidFill>
                  <a:srgbClr val="000000"/>
                </a:solidFill>
              </a:rPr>
              <a:t>Optional Plan Title Here | www.MinnesotaGO.org</a:t>
            </a:r>
          </a:p>
        </p:txBody>
      </p:sp>
      <p:sp>
        <p:nvSpPr>
          <p:cNvPr id="22" name="Slide Number Placeholder 21"/>
          <p:cNvSpPr>
            <a:spLocks noGrp="1"/>
          </p:cNvSpPr>
          <p:nvPr>
            <p:ph type="sldNum" sz="quarter" idx="16"/>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97778907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Section Slide (Blue)">
    <p:bg>
      <p:bgPr>
        <a:solidFill>
          <a:schemeClr val="bg1"/>
        </a:solidFill>
        <a:effectLst/>
      </p:bgPr>
    </p:bg>
    <p:spTree>
      <p:nvGrpSpPr>
        <p:cNvPr id="1" name=""/>
        <p:cNvGrpSpPr/>
        <p:nvPr/>
      </p:nvGrpSpPr>
      <p:grpSpPr>
        <a:xfrm>
          <a:off x="0" y="0"/>
          <a:ext cx="0" cy="0"/>
          <a:chOff x="0" y="0"/>
          <a:chExt cx="0" cy="0"/>
        </a:xfrm>
      </p:grpSpPr>
      <p:sp>
        <p:nvSpPr>
          <p:cNvPr id="10" name="Rectangle 9"/>
          <p:cNvSpPr/>
          <p:nvPr/>
        </p:nvSpPr>
        <p:spPr>
          <a:xfrm>
            <a:off x="0" y="5387787"/>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2" name="Title 1"/>
          <p:cNvSpPr>
            <a:spLocks noGrp="1"/>
          </p:cNvSpPr>
          <p:nvPr>
            <p:ph type="ctrTitle" hasCustomPrompt="1"/>
          </p:nvPr>
        </p:nvSpPr>
        <p:spPr>
          <a:xfrm>
            <a:off x="0" y="4188565"/>
            <a:ext cx="9144000" cy="1199223"/>
          </a:xfrm>
          <a:solidFill>
            <a:schemeClr val="accent1"/>
          </a:solidFill>
        </p:spPr>
        <p:txBody>
          <a:bodyPr anchor="ctr">
            <a:normAutofit/>
          </a:bodyPr>
          <a:lstStyle>
            <a:lvl1pPr algn="ctr">
              <a:defRPr sz="2700">
                <a:solidFill>
                  <a:schemeClr val="bg1"/>
                </a:solidFill>
              </a:defRPr>
            </a:lvl1pPr>
          </a:lstStyle>
          <a:p>
            <a:r>
              <a:rPr lang="en-US" dirty="0"/>
              <a:t>Click to edit section title</a:t>
            </a:r>
          </a:p>
        </p:txBody>
      </p:sp>
      <p:sp>
        <p:nvSpPr>
          <p:cNvPr id="11" name="Picture Placeholder 2"/>
          <p:cNvSpPr>
            <a:spLocks noGrp="1"/>
          </p:cNvSpPr>
          <p:nvPr>
            <p:ph type="pic" sz="quarter" idx="13" hasCustomPrompt="1"/>
          </p:nvPr>
        </p:nvSpPr>
        <p:spPr>
          <a:xfrm>
            <a:off x="0" y="1789113"/>
            <a:ext cx="9144000" cy="2298700"/>
          </a:xfrm>
        </p:spPr>
        <p:txBody>
          <a:bodyPr/>
          <a:lstStyle/>
          <a:p>
            <a:r>
              <a:rPr lang="en-US" dirty="0"/>
              <a:t>Click Icon to add picture</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67368" y="631223"/>
            <a:ext cx="1908814" cy="673609"/>
          </a:xfrm>
          <a:prstGeom prst="rect">
            <a:avLst/>
          </a:prstGeom>
        </p:spPr>
      </p:pic>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67368" y="631223"/>
            <a:ext cx="1908814" cy="673609"/>
          </a:xfrm>
          <a:prstGeom prst="rect">
            <a:avLst/>
          </a:prstGeom>
        </p:spPr>
      </p:pic>
      <p:sp>
        <p:nvSpPr>
          <p:cNvPr id="16"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r>
              <a:rPr lang="en-US" dirty="0">
                <a:solidFill>
                  <a:srgbClr val="000000"/>
                </a:solidFill>
              </a:rPr>
              <a:t>Optional Plan Title Here </a:t>
            </a:r>
            <a:r>
              <a:rPr lang="en-US" dirty="0">
                <a:solidFill>
                  <a:srgbClr val="003865"/>
                </a:solidFill>
              </a:rPr>
              <a:t>|</a:t>
            </a:r>
            <a:r>
              <a:rPr lang="en-US" dirty="0">
                <a:solidFill>
                  <a:srgbClr val="000000"/>
                </a:solidFill>
              </a:rPr>
              <a:t> www.MinnesotaGO.org</a:t>
            </a:r>
          </a:p>
        </p:txBody>
      </p:sp>
      <p:sp>
        <p:nvSpPr>
          <p:cNvPr id="17" name="Slide Number Placeholder 5"/>
          <p:cNvSpPr>
            <a:spLocks noGrp="1"/>
          </p:cNvSpPr>
          <p:nvPr>
            <p:ph type="sldNum" sz="quarter" idx="12"/>
          </p:nvPr>
        </p:nvSpPr>
        <p:spPr>
          <a:xfrm>
            <a:off x="7418349" y="6356351"/>
            <a:ext cx="1097001" cy="365125"/>
          </a:xfrm>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89640745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Section Slide (Yellow)">
    <p:bg>
      <p:bgPr>
        <a:solidFill>
          <a:schemeClr val="bg1"/>
        </a:solidFill>
        <a:effectLst/>
      </p:bgPr>
    </p:bg>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82248" y="433638"/>
            <a:ext cx="2279615" cy="1060574"/>
          </a:xfrm>
          <a:prstGeom prst="rect">
            <a:avLst/>
          </a:prstGeom>
        </p:spPr>
      </p:pic>
      <p:sp>
        <p:nvSpPr>
          <p:cNvPr id="10" name="Rectangle 9"/>
          <p:cNvSpPr/>
          <p:nvPr/>
        </p:nvSpPr>
        <p:spPr>
          <a:xfrm>
            <a:off x="0" y="5387787"/>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2" name="Title 1"/>
          <p:cNvSpPr>
            <a:spLocks noGrp="1"/>
          </p:cNvSpPr>
          <p:nvPr>
            <p:ph type="ctrTitle" hasCustomPrompt="1"/>
          </p:nvPr>
        </p:nvSpPr>
        <p:spPr>
          <a:xfrm>
            <a:off x="0" y="4188565"/>
            <a:ext cx="9144000" cy="1199223"/>
          </a:xfrm>
          <a:solidFill>
            <a:schemeClr val="accent1"/>
          </a:solidFill>
        </p:spPr>
        <p:txBody>
          <a:bodyPr anchor="ctr">
            <a:normAutofit/>
          </a:bodyPr>
          <a:lstStyle>
            <a:lvl1pPr algn="ctr">
              <a:defRPr sz="2700">
                <a:solidFill>
                  <a:schemeClr val="bg1"/>
                </a:solidFill>
              </a:defRPr>
            </a:lvl1pPr>
          </a:lstStyle>
          <a:p>
            <a:r>
              <a:rPr lang="en-US" dirty="0"/>
              <a:t>Click to edit section title</a:t>
            </a:r>
          </a:p>
        </p:txBody>
      </p:sp>
      <p:sp>
        <p:nvSpPr>
          <p:cNvPr id="11" name="Picture Placeholder 2"/>
          <p:cNvSpPr>
            <a:spLocks noGrp="1"/>
          </p:cNvSpPr>
          <p:nvPr>
            <p:ph type="pic" sz="quarter" idx="13" hasCustomPrompt="1"/>
          </p:nvPr>
        </p:nvSpPr>
        <p:spPr>
          <a:xfrm>
            <a:off x="0" y="1789113"/>
            <a:ext cx="9144000" cy="2298700"/>
          </a:xfrm>
        </p:spPr>
        <p:txBody>
          <a:bodyPr/>
          <a:lstStyle/>
          <a:p>
            <a:r>
              <a:rPr lang="en-US" dirty="0"/>
              <a:t>Click Icon to add picture</a:t>
            </a:r>
          </a:p>
        </p:txBody>
      </p:sp>
      <p:sp>
        <p:nvSpPr>
          <p:cNvPr id="16"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r>
              <a:rPr lang="en-US" dirty="0">
                <a:solidFill>
                  <a:srgbClr val="000000"/>
                </a:solidFill>
              </a:rPr>
              <a:t>Optional Plan Title Here </a:t>
            </a:r>
            <a:r>
              <a:rPr lang="en-US" dirty="0">
                <a:solidFill>
                  <a:srgbClr val="003865"/>
                </a:solidFill>
              </a:rPr>
              <a:t>|</a:t>
            </a:r>
            <a:r>
              <a:rPr lang="en-US" dirty="0">
                <a:solidFill>
                  <a:srgbClr val="000000"/>
                </a:solidFill>
              </a:rPr>
              <a:t> www.MinnesotaGO.org</a:t>
            </a:r>
          </a:p>
        </p:txBody>
      </p:sp>
      <p:sp>
        <p:nvSpPr>
          <p:cNvPr id="17" name="Slide Number Placeholder 5"/>
          <p:cNvSpPr>
            <a:spLocks noGrp="1"/>
          </p:cNvSpPr>
          <p:nvPr>
            <p:ph type="sldNum" sz="quarter" idx="12"/>
          </p:nvPr>
        </p:nvSpPr>
        <p:spPr>
          <a:xfrm>
            <a:off x="7418349" y="6356351"/>
            <a:ext cx="1097001" cy="365125"/>
          </a:xfrm>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10807189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Content (Blue)">
    <p:spTree>
      <p:nvGrpSpPr>
        <p:cNvPr id="1" name=""/>
        <p:cNvGrpSpPr/>
        <p:nvPr/>
      </p:nvGrpSpPr>
      <p:grpSpPr>
        <a:xfrm>
          <a:off x="0" y="0"/>
          <a:ext cx="0" cy="0"/>
          <a:chOff x="0" y="0"/>
          <a:chExt cx="0" cy="0"/>
        </a:xfrm>
      </p:grpSpPr>
      <p:sp>
        <p:nvSpPr>
          <p:cNvPr id="7" name="Rectangle 6"/>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FFFFF"/>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3200">
                <a:solidFill>
                  <a:schemeClr val="bg1"/>
                </a:solidFill>
              </a:defRPr>
            </a:lvl1pPr>
          </a:lstStyle>
          <a:p>
            <a:r>
              <a:rPr lang="en-US" dirty="0"/>
              <a:t>Click to edit title</a:t>
            </a:r>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r>
              <a:rPr lang="en-US" dirty="0">
                <a:solidFill>
                  <a:srgbClr val="000000"/>
                </a:solidFill>
              </a:rPr>
              <a:t>Optional Plan Title Here </a:t>
            </a:r>
            <a:r>
              <a:rPr lang="en-US" dirty="0">
                <a:solidFill>
                  <a:srgbClr val="003865"/>
                </a:solidFill>
              </a:rPr>
              <a:t>|</a:t>
            </a:r>
            <a:r>
              <a:rPr lang="en-US" dirty="0">
                <a:solidFill>
                  <a:srgbClr val="000000"/>
                </a:solidFill>
              </a:rPr>
              <a:t> www.MinnesotaGO.org</a:t>
            </a: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8" name="Rectangle 7"/>
          <p:cNvSpPr/>
          <p:nvPr/>
        </p:nvSpPr>
        <p:spPr>
          <a:xfrm>
            <a:off x="0" y="1216025"/>
            <a:ext cx="9144000" cy="119256"/>
          </a:xfrm>
          <a:prstGeom prst="rect">
            <a:avLst/>
          </a:prstGeom>
          <a:solidFill>
            <a:srgbClr val="00A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FFFFF"/>
              </a:solidFill>
            </a:endParaRPr>
          </a:p>
        </p:txBody>
      </p:sp>
      <p:sp>
        <p:nvSpPr>
          <p:cNvPr id="11" name="Rectangle 10"/>
          <p:cNvSpPr/>
          <p:nvPr/>
        </p:nvSpPr>
        <p:spPr>
          <a:xfrm>
            <a:off x="0" y="1216025"/>
            <a:ext cx="9144000" cy="119256"/>
          </a:xfrm>
          <a:prstGeom prst="rect">
            <a:avLst/>
          </a:prstGeom>
          <a:solidFill>
            <a:srgbClr val="00A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FFFFF"/>
              </a:solidFill>
            </a:endParaRPr>
          </a:p>
        </p:txBody>
      </p:sp>
    </p:spTree>
    <p:extLst>
      <p:ext uri="{BB962C8B-B14F-4D97-AF65-F5344CB8AC3E}">
        <p14:creationId xmlns:p14="http://schemas.microsoft.com/office/powerpoint/2010/main" val="399312289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Content (Yellow)">
    <p:spTree>
      <p:nvGrpSpPr>
        <p:cNvPr id="1" name=""/>
        <p:cNvGrpSpPr/>
        <p:nvPr/>
      </p:nvGrpSpPr>
      <p:grpSpPr>
        <a:xfrm>
          <a:off x="0" y="0"/>
          <a:ext cx="0" cy="0"/>
          <a:chOff x="0" y="0"/>
          <a:chExt cx="0" cy="0"/>
        </a:xfrm>
      </p:grpSpPr>
      <p:sp>
        <p:nvSpPr>
          <p:cNvPr id="7" name="Rectangle 6"/>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FFFFF"/>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p:nvSpPr>
        <p:spPr>
          <a:xfrm>
            <a:off x="0" y="1216025"/>
            <a:ext cx="9144000" cy="119256"/>
          </a:xfrm>
          <a:prstGeom prst="rect">
            <a:avLst/>
          </a:prstGeom>
          <a:solidFill>
            <a:srgbClr val="00A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FFFFF"/>
              </a:solidFill>
            </a:endParaRPr>
          </a:p>
        </p:txBody>
      </p:sp>
      <p:sp>
        <p:nvSpPr>
          <p:cNvPr id="11" name="Rectangle 10"/>
          <p:cNvSpPr/>
          <p:nvPr/>
        </p:nvSpPr>
        <p:spPr>
          <a:xfrm>
            <a:off x="0" y="1216025"/>
            <a:ext cx="9144000" cy="119256"/>
          </a:xfrm>
          <a:prstGeom prst="rect">
            <a:avLst/>
          </a:prstGeom>
          <a:solidFill>
            <a:srgbClr val="FAA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FFFFF"/>
              </a:solidFill>
            </a:endParaRPr>
          </a:p>
        </p:txBody>
      </p:sp>
      <p:sp>
        <p:nvSpPr>
          <p:cNvPr id="13" name="Footer Placeholder 12"/>
          <p:cNvSpPr>
            <a:spLocks noGrp="1"/>
          </p:cNvSpPr>
          <p:nvPr>
            <p:ph type="ftr" sz="quarter" idx="11"/>
          </p:nvPr>
        </p:nvSpPr>
        <p:spPr/>
        <p:txBody>
          <a:bodyPr/>
          <a:lstStyle/>
          <a:p>
            <a:r>
              <a:rPr lang="en-US" dirty="0">
                <a:solidFill>
                  <a:srgbClr val="000000"/>
                </a:solidFill>
              </a:rPr>
              <a:t>Optional Plan Title Here | www.MinnesotaGO.org</a:t>
            </a:r>
          </a:p>
        </p:txBody>
      </p:sp>
      <p:sp>
        <p:nvSpPr>
          <p:cNvPr id="14" name="Slide Number Placeholder 13"/>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52352023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ontent - Split (Blue)">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FFFFF"/>
              </a:solidFill>
            </a:endParaRPr>
          </a:p>
        </p:txBody>
      </p:sp>
      <p:sp>
        <p:nvSpPr>
          <p:cNvPr id="1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3" name="Content Placeholder 2"/>
          <p:cNvSpPr>
            <a:spLocks noGrp="1"/>
          </p:cNvSpPr>
          <p:nvPr>
            <p:ph sz="half" idx="1"/>
          </p:nvPr>
        </p:nvSpPr>
        <p:spPr>
          <a:xfrm>
            <a:off x="628650" y="1594625"/>
            <a:ext cx="38862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594625"/>
            <a:ext cx="38862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9"/>
          <p:cNvSpPr/>
          <p:nvPr/>
        </p:nvSpPr>
        <p:spPr>
          <a:xfrm>
            <a:off x="0" y="1216025"/>
            <a:ext cx="9144000" cy="119256"/>
          </a:xfrm>
          <a:prstGeom prst="rect">
            <a:avLst/>
          </a:prstGeom>
          <a:solidFill>
            <a:srgbClr val="00A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AA633"/>
              </a:solidFill>
            </a:endParaRPr>
          </a:p>
        </p:txBody>
      </p:sp>
      <p:sp>
        <p:nvSpPr>
          <p:cNvPr id="14" name="Rectangle 13"/>
          <p:cNvSpPr/>
          <p:nvPr/>
        </p:nvSpPr>
        <p:spPr>
          <a:xfrm>
            <a:off x="0" y="1216025"/>
            <a:ext cx="9144000" cy="119256"/>
          </a:xfrm>
          <a:prstGeom prst="rect">
            <a:avLst/>
          </a:prstGeom>
          <a:solidFill>
            <a:srgbClr val="00A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AA633"/>
              </a:solidFill>
            </a:endParaRPr>
          </a:p>
        </p:txBody>
      </p:sp>
      <p:sp>
        <p:nvSpPr>
          <p:cNvPr id="2" name="Date Placeholder 1"/>
          <p:cNvSpPr>
            <a:spLocks noGrp="1"/>
          </p:cNvSpPr>
          <p:nvPr>
            <p:ph type="dt" sz="half" idx="10"/>
          </p:nvPr>
        </p:nvSpPr>
        <p:spPr>
          <a:xfrm>
            <a:off x="628650" y="6356351"/>
            <a:ext cx="1018943" cy="365125"/>
          </a:xfrm>
          <a:prstGeom prst="rect">
            <a:avLst/>
          </a:prstGeom>
        </p:spPr>
        <p:txBody>
          <a:bodyPr/>
          <a:lstStyle/>
          <a:p>
            <a:pPr fontAlgn="base">
              <a:spcBef>
                <a:spcPct val="0"/>
              </a:spcBef>
              <a:spcAft>
                <a:spcPct val="0"/>
              </a:spcAft>
              <a:defRPr/>
            </a:pPr>
            <a:fld id="{DA9F78FB-20A0-400B-A295-19EA5A4C93DB}" type="datetimeFigureOut">
              <a:rPr lang="en-US" smtClean="0">
                <a:solidFill>
                  <a:srgbClr val="003865"/>
                </a:solidFill>
                <a:latin typeface="Calibri" pitchFamily="34" charset="0"/>
                <a:cs typeface="Arial" charset="0"/>
              </a:rPr>
              <a:pPr fontAlgn="base">
                <a:spcBef>
                  <a:spcPct val="0"/>
                </a:spcBef>
                <a:spcAft>
                  <a:spcPct val="0"/>
                </a:spcAft>
                <a:defRPr/>
              </a:pPr>
              <a:t>9/24/2018</a:t>
            </a:fld>
            <a:endParaRPr lang="en-US" dirty="0">
              <a:solidFill>
                <a:srgbClr val="003865"/>
              </a:solidFill>
              <a:latin typeface="Calibri" pitchFamily="34" charset="0"/>
              <a:cs typeface="Arial" charset="0"/>
            </a:endParaRPr>
          </a:p>
        </p:txBody>
      </p:sp>
      <p:sp>
        <p:nvSpPr>
          <p:cNvPr id="6" name="Footer Placeholder 5"/>
          <p:cNvSpPr>
            <a:spLocks noGrp="1"/>
          </p:cNvSpPr>
          <p:nvPr>
            <p:ph type="ftr" sz="quarter" idx="11"/>
          </p:nvPr>
        </p:nvSpPr>
        <p:spPr/>
        <p:txBody>
          <a:bodyPr/>
          <a:lstStyle/>
          <a:p>
            <a:r>
              <a:rPr lang="en-US" dirty="0">
                <a:solidFill>
                  <a:srgbClr val="000000"/>
                </a:solidFill>
              </a:rPr>
              <a:t>Optional Plan Title Here | www.MinnesotaGO.org</a:t>
            </a:r>
          </a:p>
        </p:txBody>
      </p:sp>
      <p:sp>
        <p:nvSpPr>
          <p:cNvPr id="9" name="Slide Number Placeholder 8"/>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86862068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ontent - Split (Yellow)">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FFFFF"/>
              </a:solidFill>
            </a:endParaRPr>
          </a:p>
        </p:txBody>
      </p:sp>
      <p:sp>
        <p:nvSpPr>
          <p:cNvPr id="1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3" name="Content Placeholder 2"/>
          <p:cNvSpPr>
            <a:spLocks noGrp="1"/>
          </p:cNvSpPr>
          <p:nvPr>
            <p:ph sz="half" idx="1"/>
          </p:nvPr>
        </p:nvSpPr>
        <p:spPr>
          <a:xfrm>
            <a:off x="628650" y="1594625"/>
            <a:ext cx="38862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594625"/>
            <a:ext cx="38862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9"/>
          <p:cNvSpPr/>
          <p:nvPr/>
        </p:nvSpPr>
        <p:spPr>
          <a:xfrm>
            <a:off x="0" y="1216025"/>
            <a:ext cx="9144000" cy="119256"/>
          </a:xfrm>
          <a:prstGeom prst="rect">
            <a:avLst/>
          </a:prstGeom>
          <a:solidFill>
            <a:srgbClr val="00A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AA633"/>
              </a:solidFill>
            </a:endParaRPr>
          </a:p>
        </p:txBody>
      </p:sp>
      <p:sp>
        <p:nvSpPr>
          <p:cNvPr id="14" name="Rectangle 13"/>
          <p:cNvSpPr/>
          <p:nvPr/>
        </p:nvSpPr>
        <p:spPr>
          <a:xfrm>
            <a:off x="0" y="1216025"/>
            <a:ext cx="9144000" cy="119256"/>
          </a:xfrm>
          <a:prstGeom prst="rect">
            <a:avLst/>
          </a:prstGeom>
          <a:solidFill>
            <a:srgbClr val="FAA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AA633"/>
              </a:solidFill>
            </a:endParaRPr>
          </a:p>
        </p:txBody>
      </p:sp>
      <p:sp>
        <p:nvSpPr>
          <p:cNvPr id="6" name="Footer Placeholder 5"/>
          <p:cNvSpPr>
            <a:spLocks noGrp="1"/>
          </p:cNvSpPr>
          <p:nvPr>
            <p:ph type="ftr" sz="quarter" idx="11"/>
          </p:nvPr>
        </p:nvSpPr>
        <p:spPr/>
        <p:txBody>
          <a:bodyPr/>
          <a:lstStyle/>
          <a:p>
            <a:r>
              <a:rPr lang="en-US" dirty="0">
                <a:solidFill>
                  <a:srgbClr val="000000"/>
                </a:solidFill>
              </a:rPr>
              <a:t>Optional Plan Title Here | www.MinnesotaGO.org</a:t>
            </a:r>
          </a:p>
        </p:txBody>
      </p:sp>
      <p:sp>
        <p:nvSpPr>
          <p:cNvPr id="9" name="Slide Number Placeholder 8"/>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30446412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Big Imag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3"/>
            <a:ext cx="9144000" cy="5638799"/>
          </a:xfrm>
        </p:spPr>
        <p:txBody>
          <a:bodyPr/>
          <a:lstStyle/>
          <a:p>
            <a:r>
              <a:rPr lang="en-US" dirty="0"/>
              <a:t>Click icon to add picture</a:t>
            </a:r>
          </a:p>
        </p:txBody>
      </p:sp>
      <p:sp>
        <p:nvSpPr>
          <p:cNvPr id="9" name="Title 1"/>
          <p:cNvSpPr>
            <a:spLocks noGrp="1"/>
          </p:cNvSpPr>
          <p:nvPr>
            <p:ph type="title" hasCustomPrompt="1"/>
          </p:nvPr>
        </p:nvSpPr>
        <p:spPr>
          <a:xfrm>
            <a:off x="1" y="5638801"/>
            <a:ext cx="9144000" cy="1219200"/>
          </a:xfrm>
          <a:solidFill>
            <a:srgbClr val="003865"/>
          </a:solidFill>
        </p:spPr>
        <p:txBody>
          <a:bodyPr>
            <a:normAutofit/>
          </a:bodyPr>
          <a:lstStyle>
            <a:lvl1pPr algn="ctr">
              <a:defRPr sz="3200">
                <a:solidFill>
                  <a:schemeClr val="bg1"/>
                </a:solidFill>
              </a:defRPr>
            </a:lvl1pPr>
          </a:lstStyle>
          <a:p>
            <a:r>
              <a:rPr lang="en-US" dirty="0"/>
              <a:t>Click to edit title</a:t>
            </a:r>
          </a:p>
        </p:txBody>
      </p:sp>
    </p:spTree>
    <p:extLst>
      <p:ext uri="{BB962C8B-B14F-4D97-AF65-F5344CB8AC3E}">
        <p14:creationId xmlns:p14="http://schemas.microsoft.com/office/powerpoint/2010/main" val="254330511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End (Blue)">
    <p:bg>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651380"/>
            <a:ext cx="9144000" cy="1733266"/>
          </a:xfrm>
          <a:solidFill>
            <a:srgbClr val="003865"/>
          </a:solidFill>
        </p:spPr>
        <p:txBody>
          <a:bodyPr>
            <a:noAutofit/>
          </a:bodyPr>
          <a:lstStyle>
            <a:lvl1pPr algn="ctr">
              <a:tabLst>
                <a:tab pos="2827735" algn="l"/>
              </a:tabLst>
              <a:defRPr sz="5250">
                <a:solidFill>
                  <a:schemeClr val="bg1"/>
                </a:solidFill>
              </a:defRPr>
            </a:lvl1pPr>
          </a:lstStyle>
          <a:p>
            <a:r>
              <a:rPr lang="en-US" dirty="0"/>
              <a:t>Thank you!</a:t>
            </a:r>
          </a:p>
        </p:txBody>
      </p:sp>
      <p:sp>
        <p:nvSpPr>
          <p:cNvPr id="8" name="Text Placeholder 6"/>
          <p:cNvSpPr>
            <a:spLocks noGrp="1"/>
          </p:cNvSpPr>
          <p:nvPr>
            <p:ph type="body" sz="quarter" idx="13" hasCustomPrompt="1"/>
          </p:nvPr>
        </p:nvSpPr>
        <p:spPr>
          <a:xfrm>
            <a:off x="628650" y="3627940"/>
            <a:ext cx="7886700" cy="2574557"/>
          </a:xfrm>
        </p:spPr>
        <p:txBody>
          <a:bodyPr anchor="ctr"/>
          <a:lstStyle>
            <a:lvl1pPr marL="0" indent="0" algn="ctr">
              <a:lnSpc>
                <a:spcPct val="100000"/>
              </a:lnSpc>
              <a:spcBef>
                <a:spcPts val="0"/>
              </a:spcBef>
              <a:buNone/>
              <a:defRPr baseline="0">
                <a:solidFill>
                  <a:schemeClr val="tx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6" name="Rectangle 5"/>
          <p:cNvSpPr/>
          <p:nvPr/>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67368" y="488886"/>
            <a:ext cx="1908814" cy="673609"/>
          </a:xfrm>
          <a:prstGeom prst="rect">
            <a:avLst/>
          </a:prstGeom>
        </p:spPr>
      </p:pic>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67368" y="488886"/>
            <a:ext cx="1908814" cy="673609"/>
          </a:xfrm>
          <a:prstGeom prst="rect">
            <a:avLst/>
          </a:prstGeom>
        </p:spPr>
      </p:pic>
      <p:sp>
        <p:nvSpPr>
          <p:cNvPr id="14" name="Footer Placeholder 13"/>
          <p:cNvSpPr>
            <a:spLocks noGrp="1"/>
          </p:cNvSpPr>
          <p:nvPr>
            <p:ph type="ftr" sz="quarter" idx="15"/>
          </p:nvPr>
        </p:nvSpPr>
        <p:spPr/>
        <p:txBody>
          <a:bodyPr/>
          <a:lstStyle/>
          <a:p>
            <a:r>
              <a:rPr lang="en-US" dirty="0">
                <a:solidFill>
                  <a:srgbClr val="000000"/>
                </a:solidFill>
              </a:rPr>
              <a:t>Optional Plan Title Here | www.MinnesotaGO.org</a:t>
            </a:r>
          </a:p>
        </p:txBody>
      </p:sp>
      <p:sp>
        <p:nvSpPr>
          <p:cNvPr id="15" name="Slide Number Placeholder 14"/>
          <p:cNvSpPr>
            <a:spLocks noGrp="1"/>
          </p:cNvSpPr>
          <p:nvPr>
            <p:ph type="sldNum" sz="quarter" idx="16"/>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81498409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End (Yellow)">
    <p:bg>
      <p:bgPr>
        <a:solidFill>
          <a:srgbClr val="E8E8E8"/>
        </a:solidFill>
        <a:effectLst/>
      </p:bgPr>
    </p:bg>
    <p:spTree>
      <p:nvGrpSpPr>
        <p:cNvPr id="1" name=""/>
        <p:cNvGrpSpPr/>
        <p:nvPr/>
      </p:nvGrpSpPr>
      <p:grpSpPr>
        <a:xfrm>
          <a:off x="0" y="0"/>
          <a:ext cx="0" cy="0"/>
          <a:chOff x="0" y="0"/>
          <a:chExt cx="0" cy="0"/>
        </a:xfrm>
      </p:grpSpPr>
      <p:sp>
        <p:nvSpPr>
          <p:cNvPr id="6" name="Rectangle 5"/>
          <p:cNvSpPr/>
          <p:nvPr/>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81967" y="295402"/>
            <a:ext cx="2279615" cy="1060574"/>
          </a:xfrm>
          <a:prstGeom prst="rect">
            <a:avLst/>
          </a:prstGeom>
        </p:spPr>
      </p:pic>
      <p:sp>
        <p:nvSpPr>
          <p:cNvPr id="7" name="Title 1"/>
          <p:cNvSpPr>
            <a:spLocks noGrp="1"/>
          </p:cNvSpPr>
          <p:nvPr>
            <p:ph type="title" hasCustomPrompt="1"/>
          </p:nvPr>
        </p:nvSpPr>
        <p:spPr>
          <a:xfrm>
            <a:off x="0" y="1651380"/>
            <a:ext cx="9144000" cy="1733266"/>
          </a:xfrm>
          <a:solidFill>
            <a:srgbClr val="003865"/>
          </a:solidFill>
        </p:spPr>
        <p:txBody>
          <a:bodyPr>
            <a:noAutofit/>
          </a:bodyPr>
          <a:lstStyle>
            <a:lvl1pPr algn="ctr">
              <a:tabLst>
                <a:tab pos="2827735" algn="l"/>
              </a:tabLst>
              <a:defRPr sz="5250">
                <a:solidFill>
                  <a:schemeClr val="bg1"/>
                </a:solidFill>
              </a:defRPr>
            </a:lvl1pPr>
          </a:lstStyle>
          <a:p>
            <a:r>
              <a:rPr lang="en-US" dirty="0"/>
              <a:t>Thank you!</a:t>
            </a:r>
          </a:p>
        </p:txBody>
      </p:sp>
      <p:sp>
        <p:nvSpPr>
          <p:cNvPr id="8" name="Text Placeholder 6"/>
          <p:cNvSpPr>
            <a:spLocks noGrp="1"/>
          </p:cNvSpPr>
          <p:nvPr>
            <p:ph type="body" sz="quarter" idx="13" hasCustomPrompt="1"/>
          </p:nvPr>
        </p:nvSpPr>
        <p:spPr>
          <a:xfrm>
            <a:off x="628650" y="3627940"/>
            <a:ext cx="7886700" cy="2574557"/>
          </a:xfrm>
        </p:spPr>
        <p:txBody>
          <a:bodyPr anchor="ctr"/>
          <a:lstStyle>
            <a:lvl1pPr marL="0" indent="0" algn="ctr">
              <a:lnSpc>
                <a:spcPct val="100000"/>
              </a:lnSpc>
              <a:spcBef>
                <a:spcPts val="0"/>
              </a:spcBef>
              <a:buNone/>
              <a:defRPr baseline="0">
                <a:solidFill>
                  <a:schemeClr val="tx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14" name="Footer Placeholder 13"/>
          <p:cNvSpPr>
            <a:spLocks noGrp="1"/>
          </p:cNvSpPr>
          <p:nvPr>
            <p:ph type="ftr" sz="quarter" idx="15"/>
          </p:nvPr>
        </p:nvSpPr>
        <p:spPr/>
        <p:txBody>
          <a:bodyPr/>
          <a:lstStyle/>
          <a:p>
            <a:r>
              <a:rPr lang="en-US" dirty="0">
                <a:solidFill>
                  <a:srgbClr val="000000"/>
                </a:solidFill>
              </a:rPr>
              <a:t>Optional Plan Title Here | www.MinnesotaGO.org</a:t>
            </a:r>
          </a:p>
        </p:txBody>
      </p:sp>
      <p:sp>
        <p:nvSpPr>
          <p:cNvPr id="15" name="Slide Number Placeholder 14"/>
          <p:cNvSpPr>
            <a:spLocks noGrp="1"/>
          </p:cNvSpPr>
          <p:nvPr>
            <p:ph type="sldNum" sz="quarter" idx="16"/>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58655803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3"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200400" y="3276600"/>
            <a:ext cx="5105400" cy="457200"/>
          </a:xfrm>
        </p:spPr>
        <p:txBody>
          <a:bodyPr anchor="t">
            <a:noAutofit/>
          </a:bodyPr>
          <a:lstStyle>
            <a:lvl1pPr algn="l">
              <a:defRPr sz="2400" b="0" cap="all" spc="-140" baseline="0">
                <a:solidFill>
                  <a:schemeClr val="bg1"/>
                </a:solidFill>
                <a:effectLst/>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Rectangle 3"/>
          <p:cNvSpPr/>
          <p:nvPr userDrawn="1"/>
        </p:nvSpPr>
        <p:spPr>
          <a:xfrm>
            <a:off x="8305800" y="6096000"/>
            <a:ext cx="685800" cy="685800"/>
          </a:xfrm>
          <a:prstGeom prst="rect">
            <a:avLst/>
          </a:prstGeom>
          <a:solidFill>
            <a:srgbClr val="023F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026" name="28F1A0FD-7E29-4D30-B905-FB6D20F4B038" descr="image00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924256" y="6096000"/>
            <a:ext cx="1219744"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317788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a:xfrm>
            <a:off x="6629400" y="6324600"/>
            <a:ext cx="1447800" cy="365125"/>
          </a:xfrm>
          <a:prstGeom prst="rect">
            <a:avLst/>
          </a:prstGeom>
        </p:spPr>
        <p:txBody>
          <a:bodyPr/>
          <a:lstStyle>
            <a:lvl1pPr>
              <a:defRPr/>
            </a:lvl1pPr>
          </a:lstStyle>
          <a:p>
            <a:pPr fontAlgn="base">
              <a:spcBef>
                <a:spcPct val="0"/>
              </a:spcBef>
              <a:spcAft>
                <a:spcPct val="0"/>
              </a:spcAft>
              <a:defRPr/>
            </a:pPr>
            <a:fld id="{1498B91A-43DD-4050-AA2D-A3AD028BC46B}" type="datetimeFigureOut">
              <a:rPr lang="en-US">
                <a:solidFill>
                  <a:srgbClr val="003865"/>
                </a:solidFill>
                <a:latin typeface="Calibri" pitchFamily="34" charset="0"/>
                <a:cs typeface="Arial" charset="0"/>
              </a:rPr>
              <a:pPr fontAlgn="base">
                <a:spcBef>
                  <a:spcPct val="0"/>
                </a:spcBef>
                <a:spcAft>
                  <a:spcPct val="0"/>
                </a:spcAft>
                <a:defRPr/>
              </a:pPr>
              <a:t>9/24/2018</a:t>
            </a:fld>
            <a:endParaRPr lang="en-US" dirty="0">
              <a:solidFill>
                <a:srgbClr val="003865"/>
              </a:solidFill>
              <a:latin typeface="Calibri" pitchFamily="34" charset="0"/>
              <a:cs typeface="Arial" charset="0"/>
            </a:endParaRPr>
          </a:p>
        </p:txBody>
      </p:sp>
    </p:spTree>
    <p:extLst>
      <p:ext uri="{BB962C8B-B14F-4D97-AF65-F5344CB8AC3E}">
        <p14:creationId xmlns:p14="http://schemas.microsoft.com/office/powerpoint/2010/main" val="9779816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33400" y="1524001"/>
            <a:ext cx="40386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524001"/>
            <a:ext cx="40386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629400" y="6324600"/>
            <a:ext cx="1447800" cy="365125"/>
          </a:xfrm>
          <a:prstGeom prst="rect">
            <a:avLst/>
          </a:prstGeom>
        </p:spPr>
        <p:txBody>
          <a:bodyPr/>
          <a:lstStyle>
            <a:lvl1pPr>
              <a:defRPr/>
            </a:lvl1pPr>
          </a:lstStyle>
          <a:p>
            <a:pPr fontAlgn="base">
              <a:spcBef>
                <a:spcPct val="0"/>
              </a:spcBef>
              <a:spcAft>
                <a:spcPct val="0"/>
              </a:spcAft>
              <a:defRPr/>
            </a:pPr>
            <a:fld id="{3B66554F-B917-46FF-9F4D-CAAE72187F24}" type="datetimeFigureOut">
              <a:rPr lang="en-US">
                <a:solidFill>
                  <a:srgbClr val="003865"/>
                </a:solidFill>
                <a:latin typeface="Calibri" pitchFamily="34" charset="0"/>
                <a:cs typeface="Arial" charset="0"/>
              </a:rPr>
              <a:pPr fontAlgn="base">
                <a:spcBef>
                  <a:spcPct val="0"/>
                </a:spcBef>
                <a:spcAft>
                  <a:spcPct val="0"/>
                </a:spcAft>
                <a:defRPr/>
              </a:pPr>
              <a:t>9/24/2018</a:t>
            </a:fld>
            <a:endParaRPr lang="en-US" dirty="0">
              <a:solidFill>
                <a:srgbClr val="003865"/>
              </a:solidFill>
              <a:latin typeface="Calibri" pitchFamily="34" charset="0"/>
              <a:cs typeface="Arial" charset="0"/>
            </a:endParaRPr>
          </a:p>
        </p:txBody>
      </p:sp>
      <p:sp>
        <p:nvSpPr>
          <p:cNvPr id="6" name="Rectangle 5"/>
          <p:cNvSpPr/>
          <p:nvPr userDrawn="1"/>
        </p:nvSpPr>
        <p:spPr>
          <a:xfrm>
            <a:off x="8229600" y="6172200"/>
            <a:ext cx="762000" cy="685800"/>
          </a:xfrm>
          <a:prstGeom prst="rect">
            <a:avLst/>
          </a:prstGeom>
          <a:solidFill>
            <a:srgbClr val="0193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7" name="28F1A0FD-7E29-4D30-B905-FB6D20F4B038" descr="image00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69731" y="6096000"/>
            <a:ext cx="1321869" cy="74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343963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124325"/>
            <a:ext cx="7772400" cy="676275"/>
          </a:xfrm>
        </p:spPr>
        <p:txBody>
          <a:bodyPr anchor="t"/>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722313" y="3581400"/>
            <a:ext cx="7772400" cy="4333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0"/>
          </p:nvPr>
        </p:nvSpPr>
        <p:spPr>
          <a:xfrm>
            <a:off x="6629400" y="6324600"/>
            <a:ext cx="1447800" cy="365125"/>
          </a:xfrm>
          <a:prstGeom prst="rect">
            <a:avLst/>
          </a:prstGeom>
        </p:spPr>
        <p:txBody>
          <a:bodyPr/>
          <a:lstStyle>
            <a:lvl1pPr>
              <a:defRPr/>
            </a:lvl1pPr>
          </a:lstStyle>
          <a:p>
            <a:pPr fontAlgn="base">
              <a:spcBef>
                <a:spcPct val="0"/>
              </a:spcBef>
              <a:spcAft>
                <a:spcPct val="0"/>
              </a:spcAft>
              <a:defRPr/>
            </a:pPr>
            <a:fld id="{5B700081-C53D-47D4-A190-597E959B8955}" type="datetimeFigureOut">
              <a:rPr lang="en-US">
                <a:solidFill>
                  <a:srgbClr val="003865"/>
                </a:solidFill>
                <a:latin typeface="Calibri" pitchFamily="34" charset="0"/>
                <a:cs typeface="Arial" charset="0"/>
              </a:rPr>
              <a:pPr fontAlgn="base">
                <a:spcBef>
                  <a:spcPct val="0"/>
                </a:spcBef>
                <a:spcAft>
                  <a:spcPct val="0"/>
                </a:spcAft>
                <a:defRPr/>
              </a:pPr>
              <a:t>9/24/2018</a:t>
            </a:fld>
            <a:endParaRPr lang="en-US" dirty="0">
              <a:solidFill>
                <a:srgbClr val="003865"/>
              </a:solidFill>
              <a:latin typeface="Calibri" pitchFamily="34" charset="0"/>
              <a:cs typeface="Arial" charset="0"/>
            </a:endParaRPr>
          </a:p>
        </p:txBody>
      </p:sp>
      <p:sp>
        <p:nvSpPr>
          <p:cNvPr id="6" name="Rectangle 5"/>
          <p:cNvSpPr/>
          <p:nvPr userDrawn="1"/>
        </p:nvSpPr>
        <p:spPr>
          <a:xfrm>
            <a:off x="8229600" y="6172200"/>
            <a:ext cx="762000" cy="685800"/>
          </a:xfrm>
          <a:prstGeom prst="rect">
            <a:avLst/>
          </a:prstGeom>
          <a:solidFill>
            <a:srgbClr val="0193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7" name="28F1A0FD-7E29-4D30-B905-FB6D20F4B038" descr="image00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69731" y="6096000"/>
            <a:ext cx="1321869" cy="74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98507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slideLayout" Target="../slideLayouts/slideLayout67.xml"/><Relationship Id="rId26" Type="http://schemas.openxmlformats.org/officeDocument/2006/relationships/slideLayout" Target="../slideLayouts/slideLayout75.xml"/><Relationship Id="rId3" Type="http://schemas.openxmlformats.org/officeDocument/2006/relationships/slideLayout" Target="../slideLayouts/slideLayout52.xml"/><Relationship Id="rId21" Type="http://schemas.openxmlformats.org/officeDocument/2006/relationships/slideLayout" Target="../slideLayouts/slideLayout70.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5" Type="http://schemas.openxmlformats.org/officeDocument/2006/relationships/slideLayout" Target="../slideLayouts/slideLayout74.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24" Type="http://schemas.openxmlformats.org/officeDocument/2006/relationships/slideLayout" Target="../slideLayouts/slideLayout73.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23" Type="http://schemas.openxmlformats.org/officeDocument/2006/relationships/slideLayout" Target="../slideLayouts/slideLayout72.xml"/><Relationship Id="rId28" Type="http://schemas.openxmlformats.org/officeDocument/2006/relationships/theme" Target="../theme/theme2.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 Id="rId22" Type="http://schemas.openxmlformats.org/officeDocument/2006/relationships/slideLayout" Target="../slideLayouts/slideLayout71.xml"/><Relationship Id="rId27"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1" y="6356353"/>
            <a:ext cx="1018943" cy="365125"/>
          </a:xfrm>
          <a:prstGeom prst="rect">
            <a:avLst/>
          </a:prstGeom>
        </p:spPr>
        <p:txBody>
          <a:bodyPr vert="horz" lIns="91440" tIns="45720" rIns="91440" bIns="45720" rtlCol="0" anchor="ctr"/>
          <a:lstStyle>
            <a:lvl1pPr algn="l">
              <a:defRPr sz="1200">
                <a:solidFill>
                  <a:schemeClr val="tx2"/>
                </a:solidFill>
              </a:defRPr>
            </a:lvl1pPr>
          </a:lstStyle>
          <a:p>
            <a:fld id="{068C556E-7101-4471-A958-3911E20944AB}" type="datetime1">
              <a:rPr lang="en-US" smtClean="0"/>
              <a:t>9/24/2018</a:t>
            </a:fld>
            <a:endParaRPr lang="en-US" dirty="0"/>
          </a:p>
        </p:txBody>
      </p:sp>
      <p:sp>
        <p:nvSpPr>
          <p:cNvPr id="12"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 mn.gov/websiteurl</a:t>
            </a:r>
          </a:p>
        </p:txBody>
      </p:sp>
      <p:sp>
        <p:nvSpPr>
          <p:cNvPr id="6" name="Slide Number Placeholder 5"/>
          <p:cNvSpPr>
            <a:spLocks noGrp="1"/>
          </p:cNvSpPr>
          <p:nvPr>
            <p:ph type="sldNum" sz="quarter" idx="4"/>
          </p:nvPr>
        </p:nvSpPr>
        <p:spPr>
          <a:xfrm>
            <a:off x="7418350" y="6356353"/>
            <a:ext cx="1097001"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7062332"/>
      </p:ext>
    </p:extLst>
  </p:cSld>
  <p:clrMap bg1="lt1" tx1="dk1" bg2="lt2" tx2="dk2" accent1="accent1" accent2="accent2" accent3="accent3" accent4="accent4" accent5="accent5" accent6="accent6" hlink="hlink" folHlink="folHlink"/>
  <p:sldLayoutIdLst>
    <p:sldLayoutId id="2147483788" r:id="rId1"/>
    <p:sldLayoutId id="2147483799" r:id="rId2"/>
    <p:sldLayoutId id="2147483787" r:id="rId3"/>
    <p:sldLayoutId id="2147483795" r:id="rId4"/>
    <p:sldLayoutId id="2147483711" r:id="rId5"/>
    <p:sldLayoutId id="2147483712" r:id="rId6"/>
    <p:sldLayoutId id="2147483790" r:id="rId7"/>
    <p:sldLayoutId id="2147483789" r:id="rId8"/>
    <p:sldLayoutId id="2147483714" r:id="rId9"/>
    <p:sldLayoutId id="2147483738" r:id="rId10"/>
    <p:sldLayoutId id="2147483739" r:id="rId11"/>
    <p:sldLayoutId id="2147483780" r:id="rId12"/>
    <p:sldLayoutId id="2147483773" r:id="rId13"/>
    <p:sldLayoutId id="2147483800" r:id="rId14"/>
    <p:sldLayoutId id="2147483688" r:id="rId15"/>
    <p:sldLayoutId id="2147483801" r:id="rId16"/>
    <p:sldLayoutId id="2147483802" r:id="rId17"/>
    <p:sldLayoutId id="2147483803" r:id="rId18"/>
    <p:sldLayoutId id="2147483744" r:id="rId19"/>
    <p:sldLayoutId id="2147483793" r:id="rId20"/>
    <p:sldLayoutId id="2147483772" r:id="rId21"/>
    <p:sldLayoutId id="2147483767" r:id="rId22"/>
    <p:sldLayoutId id="2147483769" r:id="rId23"/>
    <p:sldLayoutId id="2147483771" r:id="rId24"/>
    <p:sldLayoutId id="2147483770" r:id="rId25"/>
    <p:sldLayoutId id="2147483732" r:id="rId26"/>
    <p:sldLayoutId id="2147483794" r:id="rId27"/>
    <p:sldLayoutId id="2147483733" r:id="rId28"/>
    <p:sldLayoutId id="2147483747" r:id="rId29"/>
    <p:sldLayoutId id="2147483818" r:id="rId30"/>
    <p:sldLayoutId id="2147483805" r:id="rId31"/>
    <p:sldLayoutId id="2147483806" r:id="rId32"/>
    <p:sldLayoutId id="2147483750" r:id="rId33"/>
    <p:sldLayoutId id="2147483765" r:id="rId34"/>
    <p:sldLayoutId id="2147483781" r:id="rId35"/>
    <p:sldLayoutId id="2147483809" r:id="rId36"/>
    <p:sldLayoutId id="2147483808" r:id="rId37"/>
    <p:sldLayoutId id="2147483807" r:id="rId38"/>
    <p:sldLayoutId id="2147483819" r:id="rId39"/>
    <p:sldLayoutId id="2147483754" r:id="rId40"/>
    <p:sldLayoutId id="2147483755" r:id="rId41"/>
    <p:sldLayoutId id="2147483759" r:id="rId42"/>
    <p:sldLayoutId id="2147483753" r:id="rId43"/>
    <p:sldLayoutId id="2147483763" r:id="rId44"/>
    <p:sldLayoutId id="2147483762" r:id="rId45"/>
    <p:sldLayoutId id="2147483758" r:id="rId46"/>
    <p:sldLayoutId id="2147483756" r:id="rId47"/>
    <p:sldLayoutId id="2147483798" r:id="rId48"/>
    <p:sldLayoutId id="2147483797" r:id="rId49"/>
  </p:sldLayoutIdLst>
  <p:hf hdr="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783" indent="-228594" algn="l" defTabSz="914377"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2971" indent="-228594" algn="l" defTabSz="914377"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160" indent="-228594" algn="l" defTabSz="914377"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349" indent="-228594" algn="l" defTabSz="914377"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pPr fontAlgn="base">
              <a:spcBef>
                <a:spcPct val="0"/>
              </a:spcBef>
              <a:spcAft>
                <a:spcPct val="0"/>
              </a:spcAft>
            </a:pPr>
            <a:r>
              <a:rPr lang="en-US" dirty="0">
                <a:solidFill>
                  <a:srgbClr val="000000"/>
                </a:solidFill>
                <a:latin typeface="Calibri" pitchFamily="34" charset="0"/>
                <a:cs typeface="Arial" charset="0"/>
              </a:rPr>
              <a:t>Optional Plan Title Here | www.MinnesotaGO.org</a:t>
            </a:r>
          </a:p>
        </p:txBody>
      </p:sp>
      <p:sp>
        <p:nvSpPr>
          <p:cNvPr id="6" name="Slide Number Placeholder 5"/>
          <p:cNvSpPr>
            <a:spLocks noGrp="1"/>
          </p:cNvSpPr>
          <p:nvPr>
            <p:ph type="sldNum" sz="quarter" idx="4"/>
          </p:nvPr>
        </p:nvSpPr>
        <p:spPr>
          <a:xfrm>
            <a:off x="7418349" y="6356351"/>
            <a:ext cx="1097001" cy="365125"/>
          </a:xfrm>
          <a:prstGeom prst="rect">
            <a:avLst/>
          </a:prstGeom>
        </p:spPr>
        <p:txBody>
          <a:bodyPr vert="horz" lIns="91440" tIns="45720" rIns="91440" bIns="45720" rtlCol="0" anchor="ctr"/>
          <a:lstStyle>
            <a:lvl1pPr algn="r">
              <a:defRPr sz="900">
                <a:solidFill>
                  <a:schemeClr val="tx2"/>
                </a:solidFill>
              </a:defRPr>
            </a:lvl1pPr>
          </a:lstStyle>
          <a:p>
            <a:pPr fontAlgn="base">
              <a:spcBef>
                <a:spcPct val="0"/>
              </a:spcBef>
              <a:spcAft>
                <a:spcPct val="0"/>
              </a:spcAft>
            </a:pPr>
            <a:fld id="{48F63A3B-78C7-47BE-AE5E-E10140E04643}" type="slidenum">
              <a:rPr lang="en-US" smtClean="0">
                <a:solidFill>
                  <a:srgbClr val="000000"/>
                </a:solidFill>
                <a:latin typeface="Calibri" pitchFamily="34" charset="0"/>
                <a:cs typeface="Arial" charset="0"/>
              </a:rPr>
              <a:pPr fontAlgn="base">
                <a:spcBef>
                  <a:spcPct val="0"/>
                </a:spcBef>
                <a:spcAft>
                  <a:spcPct val="0"/>
                </a:spcAft>
              </a:pPr>
              <a:t>‹#›</a:t>
            </a:fld>
            <a:endParaRPr lang="en-US" dirty="0">
              <a:solidFill>
                <a:srgbClr val="000000"/>
              </a:solidFill>
              <a:latin typeface="Calibri" pitchFamily="34" charset="0"/>
              <a:cs typeface="Arial" charset="0"/>
            </a:endParaRPr>
          </a:p>
        </p:txBody>
      </p:sp>
    </p:spTree>
    <p:extLst>
      <p:ext uri="{BB962C8B-B14F-4D97-AF65-F5344CB8AC3E}">
        <p14:creationId xmlns:p14="http://schemas.microsoft.com/office/powerpoint/2010/main" val="1104152287"/>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 id="2147483836" r:id="rId14"/>
    <p:sldLayoutId id="2147483837" r:id="rId15"/>
    <p:sldLayoutId id="2147483838" r:id="rId16"/>
    <p:sldLayoutId id="2147483839" r:id="rId17"/>
    <p:sldLayoutId id="2147483840" r:id="rId18"/>
    <p:sldLayoutId id="2147483841" r:id="rId19"/>
    <p:sldLayoutId id="2147483842" r:id="rId20"/>
    <p:sldLayoutId id="2147483843" r:id="rId21"/>
    <p:sldLayoutId id="2147483844" r:id="rId22"/>
    <p:sldLayoutId id="2147483845" r:id="rId23"/>
    <p:sldLayoutId id="2147483846" r:id="rId24"/>
    <p:sldLayoutId id="2147483847" r:id="rId25"/>
    <p:sldLayoutId id="2147483848" r:id="rId26"/>
    <p:sldLayoutId id="2147483850" r:id="rId27"/>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100000"/>
        </a:lnSpc>
        <a:spcBef>
          <a:spcPts val="750"/>
        </a:spcBef>
        <a:spcAft>
          <a:spcPts val="750"/>
        </a:spcAft>
        <a:buClr>
          <a:schemeClr val="accent1"/>
        </a:buClr>
        <a:buFont typeface="Arial" panose="020B0604020202020204" pitchFamily="34" charset="0"/>
        <a:buChar char="•"/>
        <a:defRPr sz="1875" kern="1200">
          <a:solidFill>
            <a:schemeClr val="tx1"/>
          </a:solidFill>
          <a:latin typeface="+mn-lt"/>
          <a:ea typeface="+mn-ea"/>
          <a:cs typeface="+mn-cs"/>
        </a:defRPr>
      </a:lvl1pPr>
      <a:lvl2pPr marL="5143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575" kern="1200">
          <a:solidFill>
            <a:schemeClr val="tx1"/>
          </a:solidFill>
          <a:latin typeface="+mn-lt"/>
          <a:ea typeface="+mn-ea"/>
          <a:cs typeface="+mn-cs"/>
        </a:defRPr>
      </a:lvl2pPr>
      <a:lvl3pPr marL="8572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275"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275"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275"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1"/>
            <a:ext cx="9144000" cy="4773022"/>
          </a:xfrm>
        </p:spPr>
        <p:txBody>
          <a:bodyPr>
            <a:normAutofit/>
          </a:bodyPr>
          <a:lstStyle/>
          <a:p>
            <a:r>
              <a:rPr lang="en-US" sz="4000" dirty="0"/>
              <a:t>Governor’s Advisory Council on Connected and Automated Vehicles</a:t>
            </a:r>
            <a:br>
              <a:rPr lang="en-US" sz="4000" dirty="0"/>
            </a:br>
            <a:r>
              <a:rPr lang="en-US" sz="4000" dirty="0"/>
              <a:t/>
            </a:r>
            <a:br>
              <a:rPr lang="en-US" sz="4000" dirty="0"/>
            </a:br>
            <a:r>
              <a:rPr lang="en-US" sz="2800" dirty="0"/>
              <a:t>Economic Development, Business Opportunities and Workforce Preparation Subcommittee</a:t>
            </a:r>
            <a:br>
              <a:rPr lang="en-US" sz="2800" dirty="0"/>
            </a:br>
            <a:endParaRPr lang="en-US" sz="2800" dirty="0"/>
          </a:p>
        </p:txBody>
      </p:sp>
    </p:spTree>
    <p:extLst>
      <p:ext uri="{BB962C8B-B14F-4D97-AF65-F5344CB8AC3E}">
        <p14:creationId xmlns:p14="http://schemas.microsoft.com/office/powerpoint/2010/main" val="18672144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Subcommittee Goal</a:t>
            </a:r>
          </a:p>
        </p:txBody>
      </p:sp>
      <p:sp>
        <p:nvSpPr>
          <p:cNvPr id="3" name="Content Placeholder 2"/>
          <p:cNvSpPr>
            <a:spLocks noGrp="1"/>
          </p:cNvSpPr>
          <p:nvPr>
            <p:ph idx="1"/>
          </p:nvPr>
        </p:nvSpPr>
        <p:spPr/>
        <p:txBody>
          <a:bodyPr>
            <a:normAutofit/>
          </a:bodyPr>
          <a:lstStyle/>
          <a:p>
            <a:pPr marL="0" indent="0" algn="ctr">
              <a:buNone/>
            </a:pPr>
            <a:r>
              <a:rPr lang="en-US" sz="3200" dirty="0">
                <a:cs typeface="Calibri" panose="020F0502020204030204" pitchFamily="34" charset="0"/>
              </a:rPr>
              <a:t>To formulate and recommend to the advisory committee recommended changes to statutes, rules and policies related to economic development, labor and business interests and to address opportunities, impacts and challenges of CAV technology.</a:t>
            </a:r>
          </a:p>
        </p:txBody>
      </p:sp>
    </p:spTree>
    <p:extLst>
      <p:ext uri="{BB962C8B-B14F-4D97-AF65-F5344CB8AC3E}">
        <p14:creationId xmlns:p14="http://schemas.microsoft.com/office/powerpoint/2010/main" val="2932377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Themes</a:t>
            </a:r>
            <a:endParaRPr lang="en-US" dirty="0"/>
          </a:p>
        </p:txBody>
      </p:sp>
      <p:sp>
        <p:nvSpPr>
          <p:cNvPr id="3" name="Content Placeholder 2"/>
          <p:cNvSpPr>
            <a:spLocks noGrp="1"/>
          </p:cNvSpPr>
          <p:nvPr>
            <p:ph idx="1"/>
          </p:nvPr>
        </p:nvSpPr>
        <p:spPr>
          <a:xfrm>
            <a:off x="628650" y="1565329"/>
            <a:ext cx="7886700" cy="4611634"/>
          </a:xfrm>
        </p:spPr>
        <p:txBody>
          <a:bodyPr>
            <a:normAutofit/>
          </a:bodyPr>
          <a:lstStyle/>
          <a:p>
            <a:endParaRPr lang="en-US" sz="2800" dirty="0">
              <a:cs typeface="Calibri" panose="020F0502020204030204" pitchFamily="34" charset="0"/>
            </a:endParaRPr>
          </a:p>
          <a:p>
            <a:r>
              <a:rPr lang="en-US" sz="2800" dirty="0" smtClean="0">
                <a:cs typeface="Calibri" panose="020F0502020204030204" pitchFamily="34" charset="0"/>
              </a:rPr>
              <a:t>Economic Development</a:t>
            </a:r>
          </a:p>
          <a:p>
            <a:r>
              <a:rPr lang="en-US" sz="2800" dirty="0" smtClean="0">
                <a:cs typeface="Calibri" panose="020F0502020204030204" pitchFamily="34" charset="0"/>
              </a:rPr>
              <a:t>Business Opportunity</a:t>
            </a:r>
          </a:p>
          <a:p>
            <a:r>
              <a:rPr lang="en-US" sz="2800" dirty="0" smtClean="0">
                <a:cs typeface="Calibri" panose="020F0502020204030204" pitchFamily="34" charset="0"/>
              </a:rPr>
              <a:t>Workforce Impacts</a:t>
            </a:r>
          </a:p>
          <a:p>
            <a:endParaRPr lang="en-US" sz="2800" dirty="0" smtClean="0">
              <a:cs typeface="Calibri" panose="020F0502020204030204" pitchFamily="34" charset="0"/>
            </a:endParaRPr>
          </a:p>
          <a:p>
            <a:endParaRPr lang="en-US" sz="2800" dirty="0">
              <a:cs typeface="Calibri" panose="020F0502020204030204" pitchFamily="34" charset="0"/>
            </a:endParaRPr>
          </a:p>
          <a:p>
            <a:endParaRPr lang="en-US" sz="2100" dirty="0">
              <a:cs typeface="Calibri" panose="020F0502020204030204" pitchFamily="34" charset="0"/>
            </a:endParaRPr>
          </a:p>
        </p:txBody>
      </p:sp>
    </p:spTree>
    <p:extLst>
      <p:ext uri="{BB962C8B-B14F-4D97-AF65-F5344CB8AC3E}">
        <p14:creationId xmlns:p14="http://schemas.microsoft.com/office/powerpoint/2010/main" val="16021799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Themes</a:t>
            </a:r>
            <a:endParaRPr lang="en-US" sz="2700" dirty="0"/>
          </a:p>
        </p:txBody>
      </p:sp>
      <p:sp>
        <p:nvSpPr>
          <p:cNvPr id="3" name="Content Placeholder 2"/>
          <p:cNvSpPr>
            <a:spLocks noGrp="1"/>
          </p:cNvSpPr>
          <p:nvPr>
            <p:ph idx="1"/>
          </p:nvPr>
        </p:nvSpPr>
        <p:spPr>
          <a:xfrm>
            <a:off x="247135" y="1541930"/>
            <a:ext cx="8268215" cy="5106005"/>
          </a:xfrm>
        </p:spPr>
        <p:txBody>
          <a:bodyPr>
            <a:noAutofit/>
          </a:bodyPr>
          <a:lstStyle/>
          <a:p>
            <a:r>
              <a:rPr lang="en-US" sz="2400" b="1" dirty="0">
                <a:cs typeface="Calibri" panose="020F0502020204030204" pitchFamily="34" charset="0"/>
              </a:rPr>
              <a:t>Words </a:t>
            </a:r>
            <a:r>
              <a:rPr lang="en-US" sz="2400" b="1" dirty="0" smtClean="0">
                <a:cs typeface="Calibri" panose="020F0502020204030204" pitchFamily="34" charset="0"/>
              </a:rPr>
              <a:t>matter</a:t>
            </a:r>
            <a:r>
              <a:rPr lang="en-US" sz="2400" dirty="0" smtClean="0">
                <a:cs typeface="Calibri" panose="020F0502020204030204" pitchFamily="34" charset="0"/>
              </a:rPr>
              <a:t>. </a:t>
            </a:r>
            <a:r>
              <a:rPr lang="en-US" sz="2400" dirty="0">
                <a:cs typeface="Calibri" panose="020F0502020204030204" pitchFamily="34" charset="0"/>
              </a:rPr>
              <a:t>Use “automated” not </a:t>
            </a:r>
            <a:r>
              <a:rPr lang="en-US" sz="2400" dirty="0" smtClean="0">
                <a:cs typeface="Calibri" panose="020F0502020204030204" pitchFamily="34" charset="0"/>
              </a:rPr>
              <a:t>“driverless” </a:t>
            </a:r>
            <a:r>
              <a:rPr lang="en-US" sz="2400" dirty="0">
                <a:cs typeface="Calibri" panose="020F0502020204030204" pitchFamily="34" charset="0"/>
              </a:rPr>
              <a:t>or autonomous</a:t>
            </a:r>
          </a:p>
          <a:p>
            <a:r>
              <a:rPr lang="en-US" sz="2400" b="1" dirty="0" smtClean="0"/>
              <a:t>Inclusion</a:t>
            </a:r>
            <a:r>
              <a:rPr lang="en-US" sz="2400" dirty="0" smtClean="0"/>
              <a:t>. Including voices of</a:t>
            </a:r>
            <a:r>
              <a:rPr lang="en-US" sz="2400" dirty="0"/>
              <a:t>, and input </a:t>
            </a:r>
            <a:r>
              <a:rPr lang="en-US" sz="2400" dirty="0" smtClean="0"/>
              <a:t>from, </a:t>
            </a:r>
            <a:r>
              <a:rPr lang="en-US" sz="2400" dirty="0"/>
              <a:t>impacted industries and workers is vital </a:t>
            </a:r>
          </a:p>
          <a:p>
            <a:r>
              <a:rPr lang="en-US" sz="2400" b="1" dirty="0" smtClean="0"/>
              <a:t>Support Minnesota businesses</a:t>
            </a:r>
            <a:r>
              <a:rPr lang="en-US" sz="2400" dirty="0" smtClean="0"/>
              <a:t>. Involve </a:t>
            </a:r>
            <a:r>
              <a:rPr lang="en-US" sz="2400" dirty="0"/>
              <a:t>and collaborate with </a:t>
            </a:r>
            <a:r>
              <a:rPr lang="en-US" sz="2400" i="1" dirty="0"/>
              <a:t>existing</a:t>
            </a:r>
            <a:r>
              <a:rPr lang="en-US" sz="2400" dirty="0"/>
              <a:t> </a:t>
            </a:r>
            <a:r>
              <a:rPr lang="en-US" sz="2400" dirty="0" smtClean="0"/>
              <a:t>companies</a:t>
            </a:r>
          </a:p>
          <a:p>
            <a:r>
              <a:rPr lang="en-US" sz="2400" b="1" dirty="0" smtClean="0"/>
              <a:t>Support Minnesota talent</a:t>
            </a:r>
            <a:r>
              <a:rPr lang="en-US" sz="2400" dirty="0" smtClean="0"/>
              <a:t>. Employ Minnesota </a:t>
            </a:r>
            <a:r>
              <a:rPr lang="en-US" sz="2400" dirty="0"/>
              <a:t>workers</a:t>
            </a:r>
          </a:p>
          <a:p>
            <a:r>
              <a:rPr lang="en-US" sz="2400" b="1" dirty="0" smtClean="0"/>
              <a:t>Support interstate commerce</a:t>
            </a:r>
            <a:r>
              <a:rPr lang="en-US" sz="2400" dirty="0" smtClean="0"/>
              <a:t>. Don’t </a:t>
            </a:r>
            <a:r>
              <a:rPr lang="en-US" sz="2400" dirty="0"/>
              <a:t>create barriers for interstate </a:t>
            </a:r>
            <a:r>
              <a:rPr lang="en-US" sz="2400" dirty="0" smtClean="0"/>
              <a:t>travel &amp; movement</a:t>
            </a:r>
            <a:endParaRPr lang="en-US" sz="2400" dirty="0"/>
          </a:p>
          <a:p>
            <a:r>
              <a:rPr lang="en-US" sz="2400" b="1" dirty="0" smtClean="0"/>
              <a:t>Uniformity &amp; reciprocity</a:t>
            </a:r>
            <a:r>
              <a:rPr lang="en-US" sz="2400" dirty="0" smtClean="0"/>
              <a:t>. Federal and state uniformity and reciprocity</a:t>
            </a:r>
            <a:endParaRPr lang="en-US" sz="2400" dirty="0"/>
          </a:p>
        </p:txBody>
      </p:sp>
    </p:spTree>
    <p:extLst>
      <p:ext uri="{BB962C8B-B14F-4D97-AF65-F5344CB8AC3E}">
        <p14:creationId xmlns:p14="http://schemas.microsoft.com/office/powerpoint/2010/main" val="34535531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Themes</a:t>
            </a:r>
            <a:endParaRPr lang="en-US" dirty="0"/>
          </a:p>
        </p:txBody>
      </p:sp>
      <p:sp>
        <p:nvSpPr>
          <p:cNvPr id="3" name="Content Placeholder 2"/>
          <p:cNvSpPr>
            <a:spLocks noGrp="1"/>
          </p:cNvSpPr>
          <p:nvPr>
            <p:ph idx="1"/>
          </p:nvPr>
        </p:nvSpPr>
        <p:spPr>
          <a:xfrm>
            <a:off x="143435" y="1470212"/>
            <a:ext cx="9000565" cy="5235388"/>
          </a:xfrm>
        </p:spPr>
        <p:txBody>
          <a:bodyPr>
            <a:normAutofit/>
          </a:bodyPr>
          <a:lstStyle/>
          <a:p>
            <a:r>
              <a:rPr lang="en-US" sz="2400" b="1" dirty="0" smtClean="0"/>
              <a:t>Collaboration</a:t>
            </a:r>
            <a:r>
              <a:rPr lang="en-US" sz="2400" dirty="0" smtClean="0"/>
              <a:t>. Leverage business </a:t>
            </a:r>
            <a:r>
              <a:rPr lang="en-US" sz="2400" dirty="0"/>
              <a:t>opportunities, </a:t>
            </a:r>
            <a:r>
              <a:rPr lang="en-US" sz="2400" dirty="0" smtClean="0"/>
              <a:t>strengths </a:t>
            </a:r>
            <a:r>
              <a:rPr lang="en-US" sz="2400" dirty="0"/>
              <a:t>and cross-disciplinary expertise </a:t>
            </a:r>
            <a:r>
              <a:rPr lang="en-US" sz="2400" dirty="0" smtClean="0"/>
              <a:t>amongst businesses and industries</a:t>
            </a:r>
            <a:endParaRPr lang="en-US" sz="2400" dirty="0"/>
          </a:p>
          <a:p>
            <a:r>
              <a:rPr lang="en-US" sz="2400" b="1" dirty="0" smtClean="0"/>
              <a:t>Education</a:t>
            </a:r>
            <a:r>
              <a:rPr lang="en-US" sz="2400" dirty="0" smtClean="0"/>
              <a:t>. Inform </a:t>
            </a:r>
            <a:r>
              <a:rPr lang="en-US" sz="2400" dirty="0"/>
              <a:t>and </a:t>
            </a:r>
            <a:r>
              <a:rPr lang="en-US" sz="2400" dirty="0" smtClean="0"/>
              <a:t>educate </a:t>
            </a:r>
            <a:r>
              <a:rPr lang="en-US" sz="2400" dirty="0"/>
              <a:t>the public and legislators</a:t>
            </a:r>
          </a:p>
          <a:p>
            <a:pPr lvl="0"/>
            <a:r>
              <a:rPr lang="en-US" sz="2400" b="1" dirty="0" smtClean="0"/>
              <a:t>Understand CAV impacts</a:t>
            </a:r>
            <a:r>
              <a:rPr lang="en-US" sz="2400" dirty="0" smtClean="0"/>
              <a:t>. Understand CAV impacted </a:t>
            </a:r>
            <a:r>
              <a:rPr lang="en-US" sz="2400" dirty="0"/>
              <a:t>industries and workers</a:t>
            </a:r>
          </a:p>
          <a:p>
            <a:pPr lvl="0"/>
            <a:r>
              <a:rPr lang="en-US" sz="2400" b="1" dirty="0" smtClean="0"/>
              <a:t>Workforce training</a:t>
            </a:r>
            <a:r>
              <a:rPr lang="en-US" sz="2400" dirty="0" smtClean="0"/>
              <a:t>. Educate </a:t>
            </a:r>
            <a:r>
              <a:rPr lang="en-US" sz="2400" dirty="0"/>
              <a:t>and </a:t>
            </a:r>
            <a:r>
              <a:rPr lang="en-US" sz="2400" dirty="0" smtClean="0"/>
              <a:t>train </a:t>
            </a:r>
            <a:r>
              <a:rPr lang="en-US" sz="2400" dirty="0"/>
              <a:t>the workforce</a:t>
            </a:r>
          </a:p>
          <a:p>
            <a:pPr lvl="0"/>
            <a:r>
              <a:rPr lang="en-US" sz="2400" b="1" dirty="0"/>
              <a:t>Financial </a:t>
            </a:r>
            <a:r>
              <a:rPr lang="en-US" sz="2400" b="1" dirty="0" smtClean="0"/>
              <a:t>considerations</a:t>
            </a:r>
            <a:r>
              <a:rPr lang="en-US" sz="2400" dirty="0" smtClean="0"/>
              <a:t>. Invest in Minnesota.</a:t>
            </a:r>
            <a:endParaRPr lang="en-US" sz="2400" dirty="0"/>
          </a:p>
          <a:p>
            <a:pPr lvl="0"/>
            <a:r>
              <a:rPr lang="en-US" sz="2400" b="1" dirty="0"/>
              <a:t>Interstate travel and movement</a:t>
            </a:r>
          </a:p>
          <a:p>
            <a:pPr lvl="0"/>
            <a:r>
              <a:rPr lang="en-US" sz="2400" b="1" dirty="0"/>
              <a:t>Equity, fairness, and impartiality </a:t>
            </a:r>
            <a:r>
              <a:rPr lang="en-US" sz="2400" dirty="0"/>
              <a:t>regarding involvement, opportunities and gains</a:t>
            </a:r>
          </a:p>
        </p:txBody>
      </p:sp>
    </p:spTree>
    <p:extLst>
      <p:ext uri="{BB962C8B-B14F-4D97-AF65-F5344CB8AC3E}">
        <p14:creationId xmlns:p14="http://schemas.microsoft.com/office/powerpoint/2010/main" val="38314434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Recommendation 1: Economic Development</a:t>
            </a:r>
            <a:endParaRPr lang="en-US" dirty="0"/>
          </a:p>
        </p:txBody>
      </p:sp>
      <p:sp>
        <p:nvSpPr>
          <p:cNvPr id="3" name="Text Placeholder 2"/>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40899072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Recommendation 1 – Economic Development</a:t>
            </a:r>
            <a:endParaRPr lang="en-US" sz="2700" dirty="0"/>
          </a:p>
        </p:txBody>
      </p:sp>
      <p:sp>
        <p:nvSpPr>
          <p:cNvPr id="3" name="Content Placeholder 2"/>
          <p:cNvSpPr>
            <a:spLocks noGrp="1"/>
          </p:cNvSpPr>
          <p:nvPr>
            <p:ph idx="1"/>
          </p:nvPr>
        </p:nvSpPr>
        <p:spPr>
          <a:xfrm>
            <a:off x="139485" y="1407763"/>
            <a:ext cx="9004515" cy="5450237"/>
          </a:xfrm>
        </p:spPr>
        <p:txBody>
          <a:bodyPr>
            <a:noAutofit/>
          </a:bodyPr>
          <a:lstStyle/>
          <a:p>
            <a:r>
              <a:rPr lang="en-US" sz="2400" b="1" dirty="0" smtClean="0">
                <a:cs typeface="Calibri" panose="020F0502020204030204" pitchFamily="34" charset="0"/>
              </a:rPr>
              <a:t>New CAV industry</a:t>
            </a:r>
            <a:r>
              <a:rPr lang="en-US" sz="2400" dirty="0" smtClean="0">
                <a:cs typeface="Calibri" panose="020F0502020204030204" pitchFamily="34" charset="0"/>
              </a:rPr>
              <a:t>. The State should support new </a:t>
            </a:r>
            <a:r>
              <a:rPr lang="en-US" sz="2400" dirty="0">
                <a:cs typeface="Calibri" panose="020F0502020204030204" pitchFamily="34" charset="0"/>
              </a:rPr>
              <a:t>industries that </a:t>
            </a:r>
            <a:r>
              <a:rPr lang="en-US" sz="2400" dirty="0" smtClean="0">
                <a:cs typeface="Calibri" panose="020F0502020204030204" pitchFamily="34" charset="0"/>
              </a:rPr>
              <a:t>use the </a:t>
            </a:r>
            <a:r>
              <a:rPr lang="en-US" sz="2400" dirty="0">
                <a:cs typeface="Calibri" panose="020F0502020204030204" pitchFamily="34" charset="0"/>
              </a:rPr>
              <a:t>strengths of </a:t>
            </a:r>
            <a:r>
              <a:rPr lang="en-US" sz="2400" dirty="0" smtClean="0">
                <a:cs typeface="Calibri" panose="020F0502020204030204" pitchFamily="34" charset="0"/>
              </a:rPr>
              <a:t>Minnesota </a:t>
            </a:r>
            <a:r>
              <a:rPr lang="en-US" sz="2400" dirty="0">
                <a:cs typeface="Calibri" panose="020F0502020204030204" pitchFamily="34" charset="0"/>
              </a:rPr>
              <a:t>businesses and technology expertise, especially IT, AI, hardware/software and </a:t>
            </a:r>
            <a:r>
              <a:rPr lang="en-US" sz="2400" dirty="0" smtClean="0">
                <a:cs typeface="Calibri" panose="020F0502020204030204" pitchFamily="34" charset="0"/>
              </a:rPr>
              <a:t>science. </a:t>
            </a:r>
          </a:p>
          <a:p>
            <a:pPr lvl="1"/>
            <a:r>
              <a:rPr lang="en-US" sz="2100" dirty="0" smtClean="0">
                <a:cs typeface="Calibri" panose="020F0502020204030204" pitchFamily="34" charset="0"/>
              </a:rPr>
              <a:t>Cross disciplinary/industry knowledge sharing and access </a:t>
            </a:r>
          </a:p>
          <a:p>
            <a:r>
              <a:rPr lang="en-US" sz="2400" b="1" dirty="0" smtClean="0">
                <a:cs typeface="Calibri" panose="020F0502020204030204" pitchFamily="34" charset="0"/>
              </a:rPr>
              <a:t>Gap analysis</a:t>
            </a:r>
            <a:r>
              <a:rPr lang="en-US" sz="2400" dirty="0" smtClean="0">
                <a:cs typeface="Calibri" panose="020F0502020204030204" pitchFamily="34" charset="0"/>
              </a:rPr>
              <a:t>. The State should </a:t>
            </a:r>
            <a:r>
              <a:rPr lang="en-US" sz="2400" dirty="0">
                <a:cs typeface="Calibri" panose="020F0502020204030204" pitchFamily="34" charset="0"/>
              </a:rPr>
              <a:t>conduct </a:t>
            </a:r>
            <a:r>
              <a:rPr lang="en-US" sz="2400" dirty="0" smtClean="0">
                <a:cs typeface="Calibri" panose="020F0502020204030204" pitchFamily="34" charset="0"/>
              </a:rPr>
              <a:t>a gap analysis on which CAV industries are not in Minnesota.  It should also identify and capitalize on unique strengths and environment.</a:t>
            </a:r>
          </a:p>
          <a:p>
            <a:r>
              <a:rPr lang="en-US" sz="2400" b="1" dirty="0" smtClean="0">
                <a:cs typeface="Calibri" panose="020F0502020204030204" pitchFamily="34" charset="0"/>
              </a:rPr>
              <a:t>Public private partnerships</a:t>
            </a:r>
            <a:r>
              <a:rPr lang="en-US" sz="2400" dirty="0" smtClean="0">
                <a:cs typeface="Calibri" panose="020F0502020204030204" pitchFamily="34" charset="0"/>
              </a:rPr>
              <a:t>. The State should foster public-private </a:t>
            </a:r>
            <a:r>
              <a:rPr lang="en-US" sz="2400" dirty="0">
                <a:cs typeface="Calibri" panose="020F0502020204030204" pitchFamily="34" charset="0"/>
              </a:rPr>
              <a:t>collaborations with institutions, </a:t>
            </a:r>
            <a:r>
              <a:rPr lang="en-US" sz="2400" dirty="0" smtClean="0">
                <a:cs typeface="Calibri" panose="020F0502020204030204" pitchFamily="34" charset="0"/>
              </a:rPr>
              <a:t>organizations, </a:t>
            </a:r>
            <a:r>
              <a:rPr lang="en-US" sz="2400" dirty="0">
                <a:cs typeface="Calibri" panose="020F0502020204030204" pitchFamily="34" charset="0"/>
              </a:rPr>
              <a:t>and small business and avoid slowing </a:t>
            </a:r>
            <a:r>
              <a:rPr lang="en-US" sz="2400" dirty="0" smtClean="0">
                <a:cs typeface="Calibri" panose="020F0502020204030204" pitchFamily="34" charset="0"/>
              </a:rPr>
              <a:t>development of CAV</a:t>
            </a:r>
            <a:r>
              <a:rPr lang="en-US" sz="2400" dirty="0">
                <a:cs typeface="Calibri" panose="020F0502020204030204" pitchFamily="34" charset="0"/>
              </a:rPr>
              <a:t> </a:t>
            </a:r>
            <a:r>
              <a:rPr lang="en-US" sz="2400" dirty="0" smtClean="0">
                <a:cs typeface="Calibri" panose="020F0502020204030204" pitchFamily="34" charset="0"/>
              </a:rPr>
              <a:t>and the related workforce development needs. </a:t>
            </a:r>
          </a:p>
          <a:p>
            <a:pPr marL="0" indent="0">
              <a:buNone/>
            </a:pPr>
            <a:endParaRPr lang="en-US" sz="2400" dirty="0">
              <a:cs typeface="Calibri" panose="020F0502020204030204" pitchFamily="34" charset="0"/>
            </a:endParaRPr>
          </a:p>
        </p:txBody>
      </p:sp>
    </p:spTree>
    <p:extLst>
      <p:ext uri="{BB962C8B-B14F-4D97-AF65-F5344CB8AC3E}">
        <p14:creationId xmlns:p14="http://schemas.microsoft.com/office/powerpoint/2010/main" val="23074798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Recommendation 1 – Economic Development</a:t>
            </a:r>
            <a:endParaRPr lang="en-US" sz="2700" dirty="0"/>
          </a:p>
        </p:txBody>
      </p:sp>
      <p:sp>
        <p:nvSpPr>
          <p:cNvPr id="3" name="Content Placeholder 2"/>
          <p:cNvSpPr>
            <a:spLocks noGrp="1"/>
          </p:cNvSpPr>
          <p:nvPr>
            <p:ph idx="1"/>
          </p:nvPr>
        </p:nvSpPr>
        <p:spPr>
          <a:xfrm>
            <a:off x="139485" y="1407763"/>
            <a:ext cx="9004515" cy="5450237"/>
          </a:xfrm>
        </p:spPr>
        <p:txBody>
          <a:bodyPr>
            <a:noAutofit/>
          </a:bodyPr>
          <a:lstStyle/>
          <a:p>
            <a:r>
              <a:rPr lang="en-US" sz="2400" b="1" dirty="0" smtClean="0">
                <a:cs typeface="Calibri" panose="020F0502020204030204" pitchFamily="34" charset="0"/>
              </a:rPr>
              <a:t>State funding. </a:t>
            </a:r>
            <a:r>
              <a:rPr lang="en-US" sz="2400" dirty="0" smtClean="0">
                <a:cs typeface="Calibri" panose="020F0502020204030204" pitchFamily="34" charset="0"/>
              </a:rPr>
              <a:t>The Legislature should fund initiatives to support the CAV industry and creating an ecosystem to foster developing products and services for the </a:t>
            </a:r>
            <a:r>
              <a:rPr lang="en-US" sz="2400" dirty="0">
                <a:cs typeface="Calibri" panose="020F0502020204030204" pitchFamily="34" charset="0"/>
              </a:rPr>
              <a:t>industry. </a:t>
            </a:r>
            <a:endParaRPr lang="en-US" sz="2400" dirty="0" smtClean="0">
              <a:cs typeface="Calibri" panose="020F0502020204030204" pitchFamily="34" charset="0"/>
            </a:endParaRPr>
          </a:p>
          <a:p>
            <a:pPr lvl="1"/>
            <a:r>
              <a:rPr lang="en-US" sz="2100" dirty="0" smtClean="0">
                <a:cs typeface="Calibri" panose="020F0502020204030204" pitchFamily="34" charset="0"/>
              </a:rPr>
              <a:t>Physical </a:t>
            </a:r>
            <a:r>
              <a:rPr lang="en-US" sz="2100" dirty="0">
                <a:cs typeface="Calibri" panose="020F0502020204030204" pitchFamily="34" charset="0"/>
              </a:rPr>
              <a:t>working </a:t>
            </a:r>
            <a:r>
              <a:rPr lang="en-US" sz="2100" dirty="0" smtClean="0">
                <a:cs typeface="Calibri" panose="020F0502020204030204" pitchFamily="34" charset="0"/>
              </a:rPr>
              <a:t>environment (access and interaction)</a:t>
            </a:r>
          </a:p>
          <a:p>
            <a:pPr lvl="1"/>
            <a:r>
              <a:rPr lang="en-US" sz="2100" dirty="0" smtClean="0">
                <a:cs typeface="Calibri" panose="020F0502020204030204" pitchFamily="34" charset="0"/>
              </a:rPr>
              <a:t>Programs, incentives</a:t>
            </a:r>
            <a:endParaRPr lang="en-US" sz="2100" dirty="0">
              <a:cs typeface="Calibri" panose="020F0502020204030204" pitchFamily="34" charset="0"/>
            </a:endParaRPr>
          </a:p>
          <a:p>
            <a:r>
              <a:rPr lang="en-US" sz="2400" b="1" dirty="0" smtClean="0">
                <a:cs typeface="Calibri" panose="020F0502020204030204" pitchFamily="34" charset="0"/>
              </a:rPr>
              <a:t>Taxpayer impacts</a:t>
            </a:r>
            <a:r>
              <a:rPr lang="en-US" sz="2400" dirty="0" smtClean="0">
                <a:cs typeface="Calibri" panose="020F0502020204030204" pitchFamily="34" charset="0"/>
              </a:rPr>
              <a:t>. The State should consider the </a:t>
            </a:r>
            <a:r>
              <a:rPr lang="en-US" sz="2400" dirty="0">
                <a:cs typeface="Calibri" panose="020F0502020204030204" pitchFamily="34" charset="0"/>
              </a:rPr>
              <a:t>cost of CAV development to the tax payer</a:t>
            </a:r>
          </a:p>
          <a:p>
            <a:r>
              <a:rPr lang="en-US" sz="2400" b="1" dirty="0" smtClean="0">
                <a:cs typeface="Calibri" panose="020F0502020204030204" pitchFamily="34" charset="0"/>
              </a:rPr>
              <a:t>Equity and fairness</a:t>
            </a:r>
            <a:r>
              <a:rPr lang="en-US" sz="2400" dirty="0" smtClean="0">
                <a:cs typeface="Calibri" panose="020F0502020204030204" pitchFamily="34" charset="0"/>
              </a:rPr>
              <a:t>. Consider equity, fairness, and impartiality regarding involvement, opportunities and gains – include Greater MN in policy and development decisions</a:t>
            </a:r>
          </a:p>
          <a:p>
            <a:pPr marL="0" indent="0">
              <a:buNone/>
            </a:pPr>
            <a:endParaRPr lang="en-US" sz="2400" dirty="0" smtClean="0">
              <a:cs typeface="Calibri" panose="020F0502020204030204" pitchFamily="34" charset="0"/>
            </a:endParaRPr>
          </a:p>
        </p:txBody>
      </p:sp>
    </p:spTree>
    <p:extLst>
      <p:ext uri="{BB962C8B-B14F-4D97-AF65-F5344CB8AC3E}">
        <p14:creationId xmlns:p14="http://schemas.microsoft.com/office/powerpoint/2010/main" val="9813558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Recommendation 2: Business Opportunity</a:t>
            </a:r>
            <a:endParaRPr lang="en-US" dirty="0"/>
          </a:p>
        </p:txBody>
      </p:sp>
      <p:sp>
        <p:nvSpPr>
          <p:cNvPr id="3" name="Text Placeholder 2"/>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35380119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Recommendation 2 – Business Opportunity</a:t>
            </a:r>
            <a:endParaRPr lang="en-US" sz="2700" dirty="0"/>
          </a:p>
        </p:txBody>
      </p:sp>
      <p:sp>
        <p:nvSpPr>
          <p:cNvPr id="3" name="Content Placeholder 2"/>
          <p:cNvSpPr>
            <a:spLocks noGrp="1"/>
          </p:cNvSpPr>
          <p:nvPr>
            <p:ph idx="1"/>
          </p:nvPr>
        </p:nvSpPr>
        <p:spPr>
          <a:xfrm>
            <a:off x="139485" y="1407763"/>
            <a:ext cx="9004515" cy="5450237"/>
          </a:xfrm>
        </p:spPr>
        <p:txBody>
          <a:bodyPr>
            <a:noAutofit/>
          </a:bodyPr>
          <a:lstStyle/>
          <a:p>
            <a:r>
              <a:rPr lang="en-US" sz="2200" b="1" dirty="0" smtClean="0"/>
              <a:t>CAV testing and deployment. </a:t>
            </a:r>
            <a:r>
              <a:rPr lang="en-US" sz="2200" dirty="0" smtClean="0"/>
              <a:t>The Governor </a:t>
            </a:r>
            <a:r>
              <a:rPr lang="en-US" sz="2200" dirty="0"/>
              <a:t>&amp; </a:t>
            </a:r>
            <a:r>
              <a:rPr lang="en-US" sz="2200" dirty="0" smtClean="0"/>
              <a:t>Legislature should </a:t>
            </a:r>
            <a:r>
              <a:rPr lang="en-US" sz="2200" dirty="0"/>
              <a:t>establish </a:t>
            </a:r>
            <a:r>
              <a:rPr lang="en-US" sz="2200" dirty="0" smtClean="0"/>
              <a:t>a framework </a:t>
            </a:r>
            <a:r>
              <a:rPr lang="en-US" sz="2200" dirty="0"/>
              <a:t>to encourage collaborative development </a:t>
            </a:r>
            <a:r>
              <a:rPr lang="en-US" sz="2200" dirty="0" smtClean="0"/>
              <a:t>of the CAV industry, including </a:t>
            </a:r>
            <a:r>
              <a:rPr lang="en-US" sz="2200" dirty="0"/>
              <a:t>research, testing and </a:t>
            </a:r>
            <a:r>
              <a:rPr lang="en-US" sz="2200" dirty="0" smtClean="0"/>
              <a:t>infrastructure.</a:t>
            </a:r>
            <a:endParaRPr lang="en-US" sz="2200" dirty="0"/>
          </a:p>
          <a:p>
            <a:r>
              <a:rPr lang="en-US" sz="2200" b="1" dirty="0" smtClean="0"/>
              <a:t>Clear policy</a:t>
            </a:r>
            <a:r>
              <a:rPr lang="en-US" sz="2200" dirty="0" smtClean="0"/>
              <a:t>. Make </a:t>
            </a:r>
            <a:r>
              <a:rPr lang="en-US" sz="2200" dirty="0"/>
              <a:t>sure </a:t>
            </a:r>
            <a:r>
              <a:rPr lang="en-US" sz="2200" dirty="0" smtClean="0"/>
              <a:t>industry knows that Minnesota </a:t>
            </a:r>
            <a:r>
              <a:rPr lang="en-US" sz="2200" dirty="0"/>
              <a:t>is open for </a:t>
            </a:r>
            <a:r>
              <a:rPr lang="en-US" sz="2200" dirty="0" smtClean="0"/>
              <a:t>business, understands where </a:t>
            </a:r>
            <a:r>
              <a:rPr lang="en-US" sz="2200" dirty="0"/>
              <a:t>testing </a:t>
            </a:r>
            <a:r>
              <a:rPr lang="en-US" sz="2200" dirty="0" smtClean="0"/>
              <a:t>can </a:t>
            </a:r>
            <a:r>
              <a:rPr lang="en-US" sz="2200" dirty="0"/>
              <a:t>be </a:t>
            </a:r>
            <a:r>
              <a:rPr lang="en-US" sz="2200" dirty="0" smtClean="0"/>
              <a:t>done, and </a:t>
            </a:r>
            <a:r>
              <a:rPr lang="en-US" sz="2200" dirty="0"/>
              <a:t>who is responsible for monitoring </a:t>
            </a:r>
            <a:r>
              <a:rPr lang="en-US" sz="2200" dirty="0" smtClean="0"/>
              <a:t>testing.</a:t>
            </a:r>
            <a:endParaRPr lang="en-US" sz="2200" dirty="0"/>
          </a:p>
          <a:p>
            <a:r>
              <a:rPr lang="en-US" sz="2200" b="1" dirty="0" smtClean="0"/>
              <a:t>CAV testing policy</a:t>
            </a:r>
            <a:r>
              <a:rPr lang="en-US" sz="2200" dirty="0" smtClean="0"/>
              <a:t>. The State should make it clear whether industry can test CAVs in Minnesota. Don’t </a:t>
            </a:r>
            <a:r>
              <a:rPr lang="en-US" sz="2200" dirty="0"/>
              <a:t>want state to discourage </a:t>
            </a:r>
            <a:r>
              <a:rPr lang="en-US" sz="2200" dirty="0" smtClean="0"/>
              <a:t>investment. </a:t>
            </a:r>
            <a:r>
              <a:rPr lang="en-US" sz="2200" dirty="0"/>
              <a:t>Need a policy framework to know </a:t>
            </a:r>
            <a:r>
              <a:rPr lang="en-US" sz="2200" dirty="0" smtClean="0"/>
              <a:t>how/where industry can test and create a standard to balance the need to test with public safety and public engagement; </a:t>
            </a:r>
          </a:p>
          <a:p>
            <a:r>
              <a:rPr lang="en-US" sz="2200" b="1" dirty="0" smtClean="0"/>
              <a:t>Testing and demos</a:t>
            </a:r>
            <a:r>
              <a:rPr lang="en-US" sz="2200" dirty="0" smtClean="0"/>
              <a:t>. The State should partner with industry to conduct safe public testing and demonstrations. Government, citizens, and consumers need to understand CAV is </a:t>
            </a:r>
            <a:r>
              <a:rPr lang="en-US" sz="2200" dirty="0"/>
              <a:t>a safety solution. </a:t>
            </a:r>
          </a:p>
          <a:p>
            <a:endParaRPr lang="en-US" sz="2200" dirty="0"/>
          </a:p>
        </p:txBody>
      </p:sp>
    </p:spTree>
    <p:extLst>
      <p:ext uri="{BB962C8B-B14F-4D97-AF65-F5344CB8AC3E}">
        <p14:creationId xmlns:p14="http://schemas.microsoft.com/office/powerpoint/2010/main" val="2894140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Recommendation 2: Business Opportunity</a:t>
            </a:r>
            <a:endParaRPr lang="en-US" dirty="0"/>
          </a:p>
        </p:txBody>
      </p:sp>
      <p:sp>
        <p:nvSpPr>
          <p:cNvPr id="3" name="Content Placeholder 2"/>
          <p:cNvSpPr>
            <a:spLocks noGrp="1"/>
          </p:cNvSpPr>
          <p:nvPr>
            <p:ph idx="1"/>
          </p:nvPr>
        </p:nvSpPr>
        <p:spPr>
          <a:xfrm>
            <a:off x="149678" y="1358674"/>
            <a:ext cx="8994321" cy="5129212"/>
          </a:xfrm>
        </p:spPr>
        <p:txBody>
          <a:bodyPr>
            <a:noAutofit/>
          </a:bodyPr>
          <a:lstStyle/>
          <a:p>
            <a:r>
              <a:rPr lang="en-US" sz="2400" b="1" dirty="0" smtClean="0">
                <a:latin typeface="Arial" panose="020B0604020202020204" pitchFamily="34" charset="0"/>
                <a:cs typeface="Arial" panose="020B0604020202020204" pitchFamily="34" charset="0"/>
              </a:rPr>
              <a:t>Industry partnerships</a:t>
            </a:r>
            <a:r>
              <a:rPr lang="en-US" sz="2400" dirty="0" smtClean="0">
                <a:latin typeface="Arial" panose="020B0604020202020204" pitchFamily="34" charset="0"/>
                <a:cs typeface="Arial" panose="020B0604020202020204" pitchFamily="34" charset="0"/>
              </a:rPr>
              <a:t>. State agencies </a:t>
            </a:r>
            <a:r>
              <a:rPr lang="en-US" sz="2400" dirty="0">
                <a:latin typeface="Arial" panose="020B0604020202020204" pitchFamily="34" charset="0"/>
                <a:cs typeface="Arial" panose="020B0604020202020204" pitchFamily="34" charset="0"/>
              </a:rPr>
              <a:t>c</a:t>
            </a:r>
            <a:r>
              <a:rPr lang="en-US" sz="2400" dirty="0" smtClean="0">
                <a:latin typeface="Arial" panose="020B0604020202020204" pitchFamily="34" charset="0"/>
                <a:cs typeface="Arial" panose="020B0604020202020204" pitchFamily="34" charset="0"/>
              </a:rPr>
              <a:t>ould convene and facilitate conversations for </a:t>
            </a:r>
            <a:r>
              <a:rPr lang="en-US" sz="2400" dirty="0">
                <a:latin typeface="Arial" panose="020B0604020202020204" pitchFamily="34" charset="0"/>
                <a:cs typeface="Arial" panose="020B0604020202020204" pitchFamily="34" charset="0"/>
              </a:rPr>
              <a:t>business </a:t>
            </a:r>
            <a:r>
              <a:rPr lang="en-US" sz="2400" dirty="0" smtClean="0">
                <a:latin typeface="Arial" panose="020B0604020202020204" pitchFamily="34" charset="0"/>
                <a:cs typeface="Arial" panose="020B0604020202020204" pitchFamily="34" charset="0"/>
              </a:rPr>
              <a:t>opportunities and needs, including:</a:t>
            </a:r>
          </a:p>
          <a:p>
            <a:pPr lvl="1"/>
            <a:r>
              <a:rPr lang="en-US" sz="2400" dirty="0">
                <a:latin typeface="Arial" panose="020B0604020202020204" pitchFamily="34" charset="0"/>
                <a:cs typeface="Arial" panose="020B0604020202020204" pitchFamily="34" charset="0"/>
              </a:rPr>
              <a:t>Auto/Transit </a:t>
            </a:r>
            <a:r>
              <a:rPr lang="en-US" sz="2400" dirty="0" smtClean="0">
                <a:latin typeface="Arial" panose="020B0604020202020204" pitchFamily="34" charset="0"/>
                <a:cs typeface="Arial" panose="020B0604020202020204" pitchFamily="34" charset="0"/>
              </a:rPr>
              <a:t>industry OEM’s </a:t>
            </a:r>
            <a:r>
              <a:rPr lang="en-US" sz="2400" dirty="0">
                <a:latin typeface="Arial" panose="020B0604020202020204" pitchFamily="34" charset="0"/>
                <a:cs typeface="Arial" panose="020B0604020202020204" pitchFamily="34" charset="0"/>
              </a:rPr>
              <a:t>in Minnesota working in the CAV industry</a:t>
            </a:r>
            <a:r>
              <a:rPr lang="en-US" sz="2400" dirty="0" smtClean="0">
                <a:latin typeface="Arial" panose="020B0604020202020204" pitchFamily="34" charset="0"/>
                <a:cs typeface="Arial" panose="020B0604020202020204" pitchFamily="34" charset="0"/>
              </a:rPr>
              <a:t>;</a:t>
            </a:r>
            <a:r>
              <a:rPr lang="en-US" sz="2400" dirty="0">
                <a:latin typeface="Arial" panose="020B0604020202020204" pitchFamily="34" charset="0"/>
                <a:cs typeface="Arial" panose="020B0604020202020204" pitchFamily="34" charset="0"/>
              </a:rPr>
              <a:t> </a:t>
            </a:r>
            <a:endParaRPr lang="en-US" sz="2400" dirty="0" smtClean="0">
              <a:latin typeface="Arial" panose="020B0604020202020204" pitchFamily="34" charset="0"/>
              <a:cs typeface="Arial" panose="020B0604020202020204" pitchFamily="34" charset="0"/>
            </a:endParaRPr>
          </a:p>
          <a:p>
            <a:pPr lvl="1"/>
            <a:r>
              <a:rPr lang="en-US" sz="2400" dirty="0" smtClean="0">
                <a:latin typeface="Arial" panose="020B0604020202020204" pitchFamily="34" charset="0"/>
                <a:cs typeface="Arial" panose="020B0604020202020204" pitchFamily="34" charset="0"/>
              </a:rPr>
              <a:t>Existing </a:t>
            </a:r>
            <a:r>
              <a:rPr lang="en-US" sz="2400" dirty="0">
                <a:latin typeface="Arial" panose="020B0604020202020204" pitchFamily="34" charset="0"/>
                <a:cs typeface="Arial" panose="020B0604020202020204" pitchFamily="34" charset="0"/>
              </a:rPr>
              <a:t>supply chain providers; </a:t>
            </a:r>
          </a:p>
          <a:p>
            <a:pPr lvl="1"/>
            <a:r>
              <a:rPr lang="en-US" sz="2400" dirty="0" smtClean="0">
                <a:latin typeface="Arial" panose="020B0604020202020204" pitchFamily="34" charset="0"/>
                <a:cs typeface="Arial" panose="020B0604020202020204" pitchFamily="34" charset="0"/>
              </a:rPr>
              <a:t>Related/Adjacent industry supporting automation; </a:t>
            </a:r>
            <a:endParaRPr lang="en-US" sz="2400" dirty="0">
              <a:latin typeface="Arial" panose="020B0604020202020204" pitchFamily="34" charset="0"/>
              <a:cs typeface="Arial" panose="020B0604020202020204" pitchFamily="34" charset="0"/>
            </a:endParaRPr>
          </a:p>
          <a:p>
            <a:pPr lvl="1"/>
            <a:r>
              <a:rPr lang="en-US" sz="2400" dirty="0" smtClean="0">
                <a:latin typeface="Arial" panose="020B0604020202020204" pitchFamily="34" charset="0"/>
                <a:cs typeface="Arial" panose="020B0604020202020204" pitchFamily="34" charset="0"/>
              </a:rPr>
              <a:t>Existing </a:t>
            </a:r>
            <a:r>
              <a:rPr lang="en-US" sz="2400" dirty="0">
                <a:latin typeface="Arial" panose="020B0604020202020204" pitchFamily="34" charset="0"/>
                <a:cs typeface="Arial" panose="020B0604020202020204" pitchFamily="34" charset="0"/>
              </a:rPr>
              <a:t>infrastructure </a:t>
            </a:r>
            <a:r>
              <a:rPr lang="en-US" sz="2400" dirty="0" smtClean="0">
                <a:latin typeface="Arial" panose="020B0604020202020204" pitchFamily="34" charset="0"/>
                <a:cs typeface="Arial" panose="020B0604020202020204" pitchFamily="34" charset="0"/>
              </a:rPr>
              <a:t>providers</a:t>
            </a:r>
          </a:p>
          <a:p>
            <a:endParaRPr lang="en-US" sz="2400" dirty="0">
              <a:latin typeface="Arial" panose="020B0604020202020204" pitchFamily="34" charset="0"/>
              <a:cs typeface="Arial" panose="020B0604020202020204" pitchFamily="34" charset="0"/>
            </a:endParaRPr>
          </a:p>
          <a:p>
            <a:pPr marL="457189" lvl="1" indent="0">
              <a:buNone/>
            </a:pPr>
            <a:endParaRPr lang="en-US" sz="2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48F63A3B-78C7-47BE-AE5E-E10140E04643}" type="slidenum">
              <a:rPr lang="en-US" smtClean="0"/>
              <a:t>11</a:t>
            </a:fld>
            <a:endParaRPr lang="en-US" dirty="0"/>
          </a:p>
        </p:txBody>
      </p:sp>
    </p:spTree>
    <p:extLst>
      <p:ext uri="{BB962C8B-B14F-4D97-AF65-F5344CB8AC3E}">
        <p14:creationId xmlns:p14="http://schemas.microsoft.com/office/powerpoint/2010/main" val="1943519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Recommendation 3: Workforce Impacts</a:t>
            </a:r>
            <a:endParaRPr lang="en-US" dirty="0"/>
          </a:p>
        </p:txBody>
      </p:sp>
      <p:sp>
        <p:nvSpPr>
          <p:cNvPr id="3" name="Text Placeholder 2"/>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18487552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F78442-B0B6-4E12-AF8D-E97C52085263}"/>
              </a:ext>
            </a:extLst>
          </p:cNvPr>
          <p:cNvSpPr>
            <a:spLocks noGrp="1"/>
          </p:cNvSpPr>
          <p:nvPr>
            <p:ph type="title"/>
          </p:nvPr>
        </p:nvSpPr>
        <p:spPr/>
        <p:txBody>
          <a:bodyPr>
            <a:normAutofit/>
          </a:bodyPr>
          <a:lstStyle/>
          <a:p>
            <a:r>
              <a:rPr lang="en-US" dirty="0" smtClean="0"/>
              <a:t>Recommendation 3: Workforce Impacts</a:t>
            </a:r>
            <a:endParaRPr lang="en-US" sz="2700" dirty="0"/>
          </a:p>
        </p:txBody>
      </p:sp>
      <p:sp>
        <p:nvSpPr>
          <p:cNvPr id="3" name="Content Placeholder 2">
            <a:extLst>
              <a:ext uri="{FF2B5EF4-FFF2-40B4-BE49-F238E27FC236}">
                <a16:creationId xmlns:a16="http://schemas.microsoft.com/office/drawing/2014/main" xmlns="" id="{719B32C2-F7E4-40DA-A56D-E0E3241E413B}"/>
              </a:ext>
            </a:extLst>
          </p:cNvPr>
          <p:cNvSpPr>
            <a:spLocks noGrp="1"/>
          </p:cNvSpPr>
          <p:nvPr>
            <p:ph idx="1"/>
          </p:nvPr>
        </p:nvSpPr>
        <p:spPr>
          <a:xfrm>
            <a:off x="294468" y="1565329"/>
            <a:ext cx="8220882" cy="4611634"/>
          </a:xfrm>
        </p:spPr>
        <p:txBody>
          <a:bodyPr>
            <a:noAutofit/>
          </a:bodyPr>
          <a:lstStyle/>
          <a:p>
            <a:r>
              <a:rPr lang="en-US" sz="2400" b="1" dirty="0" smtClean="0"/>
              <a:t>No tradeoffs</a:t>
            </a:r>
            <a:r>
              <a:rPr lang="en-US" sz="2400" dirty="0" smtClean="0"/>
              <a:t>. The State should carefully balance </a:t>
            </a:r>
            <a:r>
              <a:rPr lang="en-US" sz="2400" dirty="0"/>
              <a:t>economic development </a:t>
            </a:r>
            <a:r>
              <a:rPr lang="en-US" sz="2400" dirty="0" smtClean="0"/>
              <a:t>with the impacts on the current and future workforce.</a:t>
            </a:r>
          </a:p>
          <a:p>
            <a:r>
              <a:rPr lang="en-US" sz="2400" b="1" dirty="0" smtClean="0"/>
              <a:t>Foster local talent. </a:t>
            </a:r>
            <a:r>
              <a:rPr lang="en-US" sz="2400" dirty="0" smtClean="0"/>
              <a:t>The State should foster Minnesota’s workforce, talent, and expertise.</a:t>
            </a:r>
          </a:p>
          <a:p>
            <a:r>
              <a:rPr lang="en-US" sz="2400" b="1" dirty="0" smtClean="0"/>
              <a:t>Human operators</a:t>
            </a:r>
            <a:r>
              <a:rPr lang="en-US" sz="2400" dirty="0" smtClean="0"/>
              <a:t>. The Legislature must require </a:t>
            </a:r>
            <a:r>
              <a:rPr lang="en-US" sz="2400" dirty="0"/>
              <a:t>drivers (or operators) in all vehicles until the technology </a:t>
            </a:r>
            <a:r>
              <a:rPr lang="en-US" sz="2400" dirty="0" smtClean="0"/>
              <a:t>is proven to be safe for the general public. </a:t>
            </a:r>
            <a:r>
              <a:rPr lang="en-US" sz="2400" dirty="0"/>
              <a:t>Need driver, operator back-up </a:t>
            </a:r>
            <a:r>
              <a:rPr lang="en-US" sz="2400" dirty="0" smtClean="0"/>
              <a:t>systems. </a:t>
            </a:r>
            <a:endParaRPr lang="en-US" sz="2400" dirty="0"/>
          </a:p>
          <a:p>
            <a:r>
              <a:rPr lang="en-US" sz="2400" b="1" dirty="0" smtClean="0"/>
              <a:t>Driver </a:t>
            </a:r>
            <a:r>
              <a:rPr lang="en-US" sz="2400" b="1" dirty="0"/>
              <a:t>training and licensing</a:t>
            </a:r>
            <a:r>
              <a:rPr lang="en-US" sz="2400" dirty="0"/>
              <a:t>. The State should develop </a:t>
            </a:r>
            <a:r>
              <a:rPr lang="en-US" sz="2400" dirty="0" smtClean="0"/>
              <a:t>standards around </a:t>
            </a:r>
            <a:r>
              <a:rPr lang="en-US" sz="2400" dirty="0"/>
              <a:t>training, driver </a:t>
            </a:r>
            <a:r>
              <a:rPr lang="en-US" sz="2400" dirty="0" smtClean="0"/>
              <a:t>requirements, </a:t>
            </a:r>
            <a:r>
              <a:rPr lang="en-US" sz="2400" dirty="0"/>
              <a:t>and licensing.</a:t>
            </a:r>
          </a:p>
          <a:p>
            <a:endParaRPr lang="en-US" sz="2400" dirty="0" smtClean="0"/>
          </a:p>
          <a:p>
            <a:endParaRPr lang="en-US" sz="2400" dirty="0"/>
          </a:p>
        </p:txBody>
      </p:sp>
    </p:spTree>
    <p:extLst>
      <p:ext uri="{BB962C8B-B14F-4D97-AF65-F5344CB8AC3E}">
        <p14:creationId xmlns:p14="http://schemas.microsoft.com/office/powerpoint/2010/main" val="3860433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F78442-B0B6-4E12-AF8D-E97C52085263}"/>
              </a:ext>
            </a:extLst>
          </p:cNvPr>
          <p:cNvSpPr>
            <a:spLocks noGrp="1"/>
          </p:cNvSpPr>
          <p:nvPr>
            <p:ph type="title"/>
          </p:nvPr>
        </p:nvSpPr>
        <p:spPr/>
        <p:txBody>
          <a:bodyPr>
            <a:normAutofit/>
          </a:bodyPr>
          <a:lstStyle/>
          <a:p>
            <a:r>
              <a:rPr lang="en-US" dirty="0" smtClean="0"/>
              <a:t>Recommendation 3: Workforce Impacts</a:t>
            </a:r>
            <a:endParaRPr lang="en-US" sz="2700" dirty="0"/>
          </a:p>
        </p:txBody>
      </p:sp>
      <p:sp>
        <p:nvSpPr>
          <p:cNvPr id="3" name="Content Placeholder 2">
            <a:extLst>
              <a:ext uri="{FF2B5EF4-FFF2-40B4-BE49-F238E27FC236}">
                <a16:creationId xmlns:a16="http://schemas.microsoft.com/office/drawing/2014/main" xmlns="" id="{719B32C2-F7E4-40DA-A56D-E0E3241E413B}"/>
              </a:ext>
            </a:extLst>
          </p:cNvPr>
          <p:cNvSpPr>
            <a:spLocks noGrp="1"/>
          </p:cNvSpPr>
          <p:nvPr>
            <p:ph idx="1"/>
          </p:nvPr>
        </p:nvSpPr>
        <p:spPr>
          <a:xfrm>
            <a:off x="294468" y="1565329"/>
            <a:ext cx="8220882" cy="4611634"/>
          </a:xfrm>
        </p:spPr>
        <p:txBody>
          <a:bodyPr>
            <a:noAutofit/>
          </a:bodyPr>
          <a:lstStyle/>
          <a:p>
            <a:r>
              <a:rPr lang="en-US" sz="2400" b="1" dirty="0" smtClean="0"/>
              <a:t>Minnesota-based training</a:t>
            </a:r>
            <a:r>
              <a:rPr lang="en-US" sz="2400" dirty="0" smtClean="0"/>
              <a:t>. The State should partner to create industry-recognized accreditation programs around CAV technologies in Minnesota </a:t>
            </a:r>
            <a:r>
              <a:rPr lang="en-US" sz="2400" dirty="0"/>
              <a:t>to promote innovation and </a:t>
            </a:r>
            <a:r>
              <a:rPr lang="en-US" sz="2400" dirty="0" smtClean="0"/>
              <a:t>opportunity. </a:t>
            </a:r>
            <a:endParaRPr lang="en-US" sz="2400" dirty="0"/>
          </a:p>
          <a:p>
            <a:r>
              <a:rPr lang="en-US" sz="2400" b="1" dirty="0" smtClean="0"/>
              <a:t>Workforce training</a:t>
            </a:r>
            <a:r>
              <a:rPr lang="en-US" sz="2400" dirty="0" smtClean="0"/>
              <a:t>. The State should train and </a:t>
            </a:r>
            <a:r>
              <a:rPr lang="en-US" sz="2400" dirty="0"/>
              <a:t>rebrand the workforce</a:t>
            </a:r>
            <a:r>
              <a:rPr lang="en-US" sz="2400" dirty="0" smtClean="0"/>
              <a:t>, and </a:t>
            </a:r>
            <a:r>
              <a:rPr lang="en-US" sz="2400" dirty="0"/>
              <a:t>develop apprenticeship </a:t>
            </a:r>
            <a:r>
              <a:rPr lang="en-US" sz="2400" dirty="0" smtClean="0"/>
              <a:t>opportunities.</a:t>
            </a:r>
            <a:endParaRPr lang="en-US" sz="2400" dirty="0"/>
          </a:p>
          <a:p>
            <a:r>
              <a:rPr lang="en-US" sz="2400" b="1" dirty="0" smtClean="0"/>
              <a:t>Develop STEM talent</a:t>
            </a:r>
            <a:r>
              <a:rPr lang="en-US" sz="2400" dirty="0" smtClean="0"/>
              <a:t>. The State should develop engineering </a:t>
            </a:r>
            <a:r>
              <a:rPr lang="en-US" sz="2400" dirty="0"/>
              <a:t>and technology talent in </a:t>
            </a:r>
            <a:r>
              <a:rPr lang="en-US" sz="2400" dirty="0" smtClean="0"/>
              <a:t>Minnesota </a:t>
            </a:r>
            <a:r>
              <a:rPr lang="en-US" sz="2400" dirty="0"/>
              <a:t>for IT, AI and other science and technology </a:t>
            </a:r>
            <a:r>
              <a:rPr lang="en-US" sz="2400" dirty="0" smtClean="0"/>
              <a:t>industries. Develop talent early (high schools) and broadly (vocational schools).</a:t>
            </a:r>
            <a:endParaRPr lang="en-US" sz="2400" dirty="0"/>
          </a:p>
        </p:txBody>
      </p:sp>
    </p:spTree>
    <p:extLst>
      <p:ext uri="{BB962C8B-B14F-4D97-AF65-F5344CB8AC3E}">
        <p14:creationId xmlns:p14="http://schemas.microsoft.com/office/powerpoint/2010/main" val="2132235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F78442-B0B6-4E12-AF8D-E97C52085263}"/>
              </a:ext>
            </a:extLst>
          </p:cNvPr>
          <p:cNvSpPr>
            <a:spLocks noGrp="1"/>
          </p:cNvSpPr>
          <p:nvPr>
            <p:ph type="title"/>
          </p:nvPr>
        </p:nvSpPr>
        <p:spPr/>
        <p:txBody>
          <a:bodyPr>
            <a:normAutofit/>
          </a:bodyPr>
          <a:lstStyle/>
          <a:p>
            <a:r>
              <a:rPr lang="en-US" dirty="0" smtClean="0"/>
              <a:t>Recommendation 3: Workforce Impacts</a:t>
            </a:r>
            <a:endParaRPr lang="en-US" sz="2700" dirty="0"/>
          </a:p>
        </p:txBody>
      </p:sp>
      <p:sp>
        <p:nvSpPr>
          <p:cNvPr id="3" name="Content Placeholder 2">
            <a:extLst>
              <a:ext uri="{FF2B5EF4-FFF2-40B4-BE49-F238E27FC236}">
                <a16:creationId xmlns:a16="http://schemas.microsoft.com/office/drawing/2014/main" xmlns="" id="{719B32C2-F7E4-40DA-A56D-E0E3241E413B}"/>
              </a:ext>
            </a:extLst>
          </p:cNvPr>
          <p:cNvSpPr>
            <a:spLocks noGrp="1"/>
          </p:cNvSpPr>
          <p:nvPr>
            <p:ph idx="1"/>
          </p:nvPr>
        </p:nvSpPr>
        <p:spPr>
          <a:xfrm>
            <a:off x="294468" y="1446457"/>
            <a:ext cx="8220882" cy="4611634"/>
          </a:xfrm>
        </p:spPr>
        <p:txBody>
          <a:bodyPr>
            <a:noAutofit/>
          </a:bodyPr>
          <a:lstStyle/>
          <a:p>
            <a:r>
              <a:rPr lang="en-US" sz="2400" b="1" dirty="0" smtClean="0"/>
              <a:t>Federal-state coordination.</a:t>
            </a:r>
            <a:r>
              <a:rPr lang="en-US" sz="2400" dirty="0" smtClean="0"/>
              <a:t> </a:t>
            </a:r>
            <a:r>
              <a:rPr lang="en-US" sz="2400" dirty="0"/>
              <a:t>Collaborate with federal and state educational </a:t>
            </a:r>
            <a:r>
              <a:rPr lang="en-US" sz="2400" dirty="0" smtClean="0"/>
              <a:t>institutions for funding and training programs (e.g. high schools, universities, </a:t>
            </a:r>
            <a:r>
              <a:rPr lang="en-US" sz="2400" dirty="0" err="1" smtClean="0"/>
              <a:t>MnSCU</a:t>
            </a:r>
            <a:r>
              <a:rPr lang="en-US" sz="2400" dirty="0" smtClean="0"/>
              <a:t>, vocational schools).</a:t>
            </a:r>
          </a:p>
          <a:p>
            <a:r>
              <a:rPr lang="en-US" sz="2400" b="1" dirty="0" smtClean="0"/>
              <a:t>State training fund</a:t>
            </a:r>
            <a:r>
              <a:rPr lang="en-US" sz="2400" dirty="0" smtClean="0"/>
              <a:t>. The State needs </a:t>
            </a:r>
            <a:r>
              <a:rPr lang="en-US" sz="2400" dirty="0"/>
              <a:t>to appropriate </a:t>
            </a:r>
            <a:r>
              <a:rPr lang="en-US" sz="2400" dirty="0" smtClean="0"/>
              <a:t>funding for training. </a:t>
            </a:r>
            <a:r>
              <a:rPr lang="en-US" sz="2400" dirty="0"/>
              <a:t>There are some existing programs but need to evaluate how to adapt current programs or create new. </a:t>
            </a:r>
          </a:p>
          <a:p>
            <a:pPr lvl="1"/>
            <a:r>
              <a:rPr lang="en-US" sz="2400" dirty="0" smtClean="0"/>
              <a:t>Training should include </a:t>
            </a:r>
            <a:r>
              <a:rPr lang="en-US" sz="2400" dirty="0"/>
              <a:t>drivers and </a:t>
            </a:r>
            <a:r>
              <a:rPr lang="en-US" sz="2400" dirty="0" smtClean="0"/>
              <a:t>mechanics.</a:t>
            </a:r>
            <a:endParaRPr lang="en-US" sz="2400" dirty="0"/>
          </a:p>
          <a:p>
            <a:pPr lvl="1"/>
            <a:r>
              <a:rPr lang="en-US" sz="2400" dirty="0" smtClean="0"/>
              <a:t>Need to include both public </a:t>
            </a:r>
            <a:r>
              <a:rPr lang="en-US" sz="2400" dirty="0"/>
              <a:t>and private educational institutions, e.g. if </a:t>
            </a:r>
            <a:r>
              <a:rPr lang="en-US" sz="2400" dirty="0" smtClean="0"/>
              <a:t>Teamsters and others in trucking industry </a:t>
            </a:r>
            <a:r>
              <a:rPr lang="en-US" sz="2400" dirty="0"/>
              <a:t>create </a:t>
            </a:r>
            <a:r>
              <a:rPr lang="en-US" sz="2400" dirty="0" smtClean="0"/>
              <a:t>educational programs, </a:t>
            </a:r>
            <a:r>
              <a:rPr lang="en-US" sz="2400" dirty="0"/>
              <a:t>they should be able to take </a:t>
            </a:r>
            <a:r>
              <a:rPr lang="en-US" sz="2400" dirty="0" smtClean="0"/>
              <a:t>advantage of state training programs.</a:t>
            </a:r>
            <a:endParaRPr lang="en-US" sz="2400" dirty="0"/>
          </a:p>
          <a:p>
            <a:endParaRPr lang="en-US" sz="2400" dirty="0"/>
          </a:p>
        </p:txBody>
      </p:sp>
    </p:spTree>
    <p:extLst>
      <p:ext uri="{BB962C8B-B14F-4D97-AF65-F5344CB8AC3E}">
        <p14:creationId xmlns:p14="http://schemas.microsoft.com/office/powerpoint/2010/main" val="127327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6"/>
          <p:cNvSpPr>
            <a:spLocks noGrp="1"/>
          </p:cNvSpPr>
          <p:nvPr>
            <p:ph type="title"/>
          </p:nvPr>
        </p:nvSpPr>
        <p:spPr>
          <a:xfrm>
            <a:off x="0" y="1651381"/>
            <a:ext cx="9144000" cy="1733267"/>
          </a:xfrm>
        </p:spPr>
        <p:txBody>
          <a:bodyPr/>
          <a:lstStyle/>
          <a:p>
            <a:r>
              <a:rPr lang="en-US" sz="6000" dirty="0"/>
              <a:t>Thank you</a:t>
            </a:r>
          </a:p>
        </p:txBody>
      </p:sp>
      <p:sp>
        <p:nvSpPr>
          <p:cNvPr id="12" name="Text Placeholder 7"/>
          <p:cNvSpPr>
            <a:spLocks noGrp="1"/>
          </p:cNvSpPr>
          <p:nvPr>
            <p:ph type="body" sz="quarter" idx="13"/>
          </p:nvPr>
        </p:nvSpPr>
        <p:spPr>
          <a:xfrm>
            <a:off x="1381328" y="3473354"/>
            <a:ext cx="6342433" cy="3065562"/>
          </a:xfrm>
        </p:spPr>
        <p:txBody>
          <a:bodyPr>
            <a:normAutofit/>
          </a:bodyPr>
          <a:lstStyle/>
          <a:p>
            <a:r>
              <a:rPr lang="en-US" sz="2700" b="1" u="sng" dirty="0"/>
              <a:t>Co-Liaisons</a:t>
            </a:r>
          </a:p>
          <a:p>
            <a:r>
              <a:rPr lang="en-US" sz="2700" b="1" dirty="0"/>
              <a:t>Edward Reynoso, Teamsters</a:t>
            </a:r>
            <a:br>
              <a:rPr lang="en-US" sz="2700" b="1" dirty="0"/>
            </a:br>
            <a:r>
              <a:rPr lang="en-US" sz="2700" b="1" dirty="0"/>
              <a:t>Kevin McKinnon, </a:t>
            </a:r>
            <a:r>
              <a:rPr lang="en-US" sz="2700" b="1" dirty="0" smtClean="0"/>
              <a:t>DEED</a:t>
            </a:r>
            <a:endParaRPr lang="en-US" sz="2700" b="1" dirty="0"/>
          </a:p>
        </p:txBody>
      </p:sp>
      <p:sp>
        <p:nvSpPr>
          <p:cNvPr id="6" name="Slide Number Placeholder 5"/>
          <p:cNvSpPr>
            <a:spLocks noGrp="1"/>
          </p:cNvSpPr>
          <p:nvPr>
            <p:ph type="sldNum" sz="quarter" idx="11"/>
          </p:nvPr>
        </p:nvSpPr>
        <p:spPr/>
        <p:txBody>
          <a:bodyPr/>
          <a:lstStyle/>
          <a:p>
            <a:fld id="{48F63A3B-78C7-47BE-AE5E-E10140E04643}" type="slidenum">
              <a:rPr lang="en-US" smtClean="0"/>
              <a:pPr/>
              <a:t>16</a:t>
            </a:fld>
            <a:endParaRPr lang="en-US" dirty="0"/>
          </a:p>
        </p:txBody>
      </p:sp>
    </p:spTree>
    <p:extLst>
      <p:ext uri="{BB962C8B-B14F-4D97-AF65-F5344CB8AC3E}">
        <p14:creationId xmlns:p14="http://schemas.microsoft.com/office/powerpoint/2010/main" val="1814394009"/>
      </p:ext>
    </p:extLst>
  </p:cSld>
  <p:clrMapOvr>
    <a:masterClrMapping/>
  </p:clrMapOvr>
</p:sld>
</file>

<file path=ppt/theme/theme1.xml><?xml version="1.0" encoding="utf-8"?>
<a:theme xmlns:a="http://schemas.openxmlformats.org/drawingml/2006/main" name="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N.IT" id="{43004C98-5B53-4D58-92B4-D334E886AB92}" vid="{BCC84AB3-760B-4B29-9458-5FA6845EC3C2}"/>
    </a:ext>
  </a:extLst>
</a:theme>
</file>

<file path=ppt/theme/theme2.xml><?xml version="1.0" encoding="utf-8"?>
<a:theme xmlns:a="http://schemas.openxmlformats.org/drawingml/2006/main" name="MinnesotaGOPPT">
  <a:themeElements>
    <a:clrScheme name="MinnesotaGO 3.0">
      <a:dk1>
        <a:srgbClr val="003865"/>
      </a:dk1>
      <a:lt1>
        <a:srgbClr val="FFFFFF"/>
      </a:lt1>
      <a:dk2>
        <a:srgbClr val="000000"/>
      </a:dk2>
      <a:lt2>
        <a:srgbClr val="DDDDDA"/>
      </a:lt2>
      <a:accent1>
        <a:srgbClr val="003865"/>
      </a:accent1>
      <a:accent2>
        <a:srgbClr val="FAA633"/>
      </a:accent2>
      <a:accent3>
        <a:srgbClr val="049FDA"/>
      </a:accent3>
      <a:accent4>
        <a:srgbClr val="78BE21"/>
      </a:accent4>
      <a:accent5>
        <a:srgbClr val="EE3423"/>
      </a:accent5>
      <a:accent6>
        <a:srgbClr val="7481BE"/>
      </a:accent6>
      <a:hlink>
        <a:srgbClr val="049FDA"/>
      </a:hlink>
      <a:folHlink>
        <a:srgbClr val="049FD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nGOPowerPoint_New.potx" id="{77808AFC-B8B6-453C-9FF5-37F09B83425E}" vid="{402980E5-5973-40D8-AF98-E733D2EAEDF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0DFDE64AAE0974A8908DD3553DDBF03" ma:contentTypeVersion="0" ma:contentTypeDescription="Create a new document." ma:contentTypeScope="" ma:versionID="46a287b4c15f326c72e9d063441dc05c">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B153553-7048-44C0-962D-31C90BA4FF73}">
  <ds:schemaRefs>
    <ds:schemaRef ds:uri="http://schemas.microsoft.com/sharepoint/v3/contenttype/forms"/>
  </ds:schemaRefs>
</ds:datastoreItem>
</file>

<file path=customXml/itemProps2.xml><?xml version="1.0" encoding="utf-8"?>
<ds:datastoreItem xmlns:ds="http://schemas.openxmlformats.org/officeDocument/2006/customXml" ds:itemID="{5E8389D6-E0FD-469D-8587-EA39AB285030}">
  <ds:schemaRef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1B02A75-BCB0-4986-B381-502234F6C7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MN.IT</Template>
  <TotalTime>35318</TotalTime>
  <Words>1601</Words>
  <Application>Microsoft Office PowerPoint</Application>
  <PresentationFormat>On-screen Show (4:3)</PresentationFormat>
  <Paragraphs>122</Paragraphs>
  <Slides>16</Slides>
  <Notes>16</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16</vt:i4>
      </vt:variant>
    </vt:vector>
  </HeadingPairs>
  <TitlesOfParts>
    <vt:vector size="21" baseType="lpstr">
      <vt:lpstr>Arial</vt:lpstr>
      <vt:lpstr>Calibri</vt:lpstr>
      <vt:lpstr>NeueHaasGroteskText Std</vt:lpstr>
      <vt:lpstr>MN.IT</vt:lpstr>
      <vt:lpstr>MinnesotaGOPPT</vt:lpstr>
      <vt:lpstr>Governor’s Advisory Council on Connected and Automated Vehicles  Economic Development, Business Opportunities and Workforce Preparation Subcommittee </vt:lpstr>
      <vt:lpstr>Subcommittee Goal</vt:lpstr>
      <vt:lpstr>General Themes</vt:lpstr>
      <vt:lpstr>Themes</vt:lpstr>
      <vt:lpstr>Themes</vt:lpstr>
      <vt:lpstr>Recommendation 1: Economic Development</vt:lpstr>
      <vt:lpstr>Recommendation 1 – Economic Development</vt:lpstr>
      <vt:lpstr>Recommendation 1 – Economic Development</vt:lpstr>
      <vt:lpstr>Recommendation 2: Business Opportunity</vt:lpstr>
      <vt:lpstr>Recommendation 2 – Business Opportunity</vt:lpstr>
      <vt:lpstr>Recommendation 2: Business Opportunity</vt:lpstr>
      <vt:lpstr>Recommendation 3: Workforce Impacts</vt:lpstr>
      <vt:lpstr>Recommendation 3: Workforce Impacts</vt:lpstr>
      <vt:lpstr>Recommendation 3: Workforce Impacts</vt:lpstr>
      <vt:lpstr>Recommendation 3: Workforce Impacts</vt:lpstr>
      <vt:lpstr>Thank you</vt:lpstr>
    </vt:vector>
  </TitlesOfParts>
  <Company>State of Minnesota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 of Minnesota Sample PowerPoint Template</dc:title>
  <dc:subject>PowerPoint Template</dc:subject>
  <dc:creator>MN.IT Services Communications</dc:creator>
  <cp:keywords>PowerPoint, Template</cp:keywords>
  <dc:description>Version 1.1, Released 8-2016</dc:description>
  <cp:lastModifiedBy>Kristin White</cp:lastModifiedBy>
  <cp:revision>1019</cp:revision>
  <cp:lastPrinted>2018-09-24T22:24:01Z</cp:lastPrinted>
  <dcterms:created xsi:type="dcterms:W3CDTF">2016-01-06T16:54:03Z</dcterms:created>
  <dcterms:modified xsi:type="dcterms:W3CDTF">2018-09-25T02:06:44Z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0x01010090DFDE64AAE0974A8908DD3553DDBF03</vt:lpwstr>
  </property>
</Properties>
</file>